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8" r:id="rId3"/>
    <p:sldId id="291" r:id="rId4"/>
    <p:sldId id="266" r:id="rId5"/>
    <p:sldId id="268" r:id="rId6"/>
    <p:sldId id="269" r:id="rId7"/>
    <p:sldId id="270" r:id="rId8"/>
    <p:sldId id="271" r:id="rId9"/>
    <p:sldId id="272" r:id="rId10"/>
    <p:sldId id="273" r:id="rId11"/>
    <p:sldId id="292" r:id="rId12"/>
    <p:sldId id="267" r:id="rId13"/>
    <p:sldId id="290" r:id="rId14"/>
    <p:sldId id="285" r:id="rId15"/>
    <p:sldId id="286" r:id="rId16"/>
    <p:sldId id="287" r:id="rId17"/>
    <p:sldId id="274" r:id="rId18"/>
    <p:sldId id="276" r:id="rId19"/>
    <p:sldId id="277" r:id="rId20"/>
    <p:sldId id="278" r:id="rId21"/>
    <p:sldId id="279" r:id="rId22"/>
    <p:sldId id="280" r:id="rId23"/>
    <p:sldId id="281" r:id="rId24"/>
    <p:sldId id="284" r:id="rId25"/>
    <p:sldId id="282" r:id="rId26"/>
    <p:sldId id="283" r:id="rId27"/>
    <p:sldId id="275" r:id="rId2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6D5"/>
    <a:srgbClr val="74D8E2"/>
    <a:srgbClr val="76C0D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516" y="122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B5392C-6D07-4386-A8BC-EF64CF7933B0}" type="datetimeFigureOut">
              <a:rPr lang="fr-FR" smtClean="0"/>
              <a:pPr/>
              <a:t>04/12/2016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390BF1-A055-4C7F-9FDF-14AE66F475C2}"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3011" name="Espace réservé des commentaires 2"/>
          <p:cNvSpPr>
            <a:spLocks noGrp="1"/>
          </p:cNvSpPr>
          <p:nvPr>
            <p:ph type="body" idx="1"/>
          </p:nvPr>
        </p:nvSpPr>
        <p:spPr bwMode="auto">
          <a:noFill/>
        </p:spPr>
        <p:txBody>
          <a:bodyPr/>
          <a:lstStyle/>
          <a:p>
            <a:endParaRPr lang="fr-FR" smtClean="0"/>
          </a:p>
        </p:txBody>
      </p:sp>
      <p:sp>
        <p:nvSpPr>
          <p:cNvPr id="43012" name="Espace réservé du numéro de diapositive 3"/>
          <p:cNvSpPr>
            <a:spLocks noGrp="1"/>
          </p:cNvSpPr>
          <p:nvPr>
            <p:ph type="sldNum" sz="quarter" idx="5"/>
          </p:nvPr>
        </p:nvSpPr>
        <p:spPr bwMode="auto">
          <a:noFill/>
          <a:ln>
            <a:miter lim="800000"/>
            <a:headEnd/>
            <a:tailEnd/>
          </a:ln>
        </p:spPr>
        <p:txBody>
          <a:bodyPr/>
          <a:lstStyle/>
          <a:p>
            <a:fld id="{3460AE68-08DA-43EB-8375-03465EDA84C9}" type="slidenum">
              <a:rPr lang="fr-FR" smtClean="0"/>
              <a:pPr/>
              <a:t>1</a:t>
            </a:fld>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3" name="Espace réservé des commentaires 2"/>
          <p:cNvSpPr>
            <a:spLocks noGrp="1"/>
          </p:cNvSpPr>
          <p:nvPr>
            <p:ph type="body" idx="1"/>
          </p:nvPr>
        </p:nvSpPr>
        <p:spPr bwMode="auto">
          <a:extLst>
            <a:ext uri="{909E8E84-426E-40DD-AFC4-6F175D3DCCD1}"/>
            <a:ext uri="{91240B29-F687-4F45-9708-019B960494DF}"/>
          </a:extLst>
        </p:spPr>
        <p:txBody>
          <a:bodyPr/>
          <a:lstStyle/>
          <a:p>
            <a:pPr eaLnBrk="1" hangingPunct="1">
              <a:spcBef>
                <a:spcPct val="0"/>
              </a:spcBef>
              <a:defRPr/>
            </a:pPr>
            <a:r>
              <a:rPr lang="fr-FR" dirty="0" smtClean="0"/>
              <a:t>- </a:t>
            </a:r>
            <a:r>
              <a:rPr lang="fr-FR" u="sng" dirty="0" smtClean="0"/>
              <a:t>Confort</a:t>
            </a:r>
            <a:r>
              <a:rPr lang="fr-FR" dirty="0" smtClean="0"/>
              <a:t> : dans les TGV, des systèmes antivibratoires permettent le confort des passager.</a:t>
            </a:r>
          </a:p>
          <a:p>
            <a:pPr marL="171450" indent="-171450"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Sécurité</a:t>
            </a:r>
            <a:r>
              <a:rPr lang="fr-FR" dirty="0" smtClean="0"/>
              <a:t> : le grand du parc d’attraction s’arrête automatiquement en cas de défaillance. Autre exemple : les systèmes antivibratoires des ponts.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Précision</a:t>
            </a:r>
            <a:r>
              <a:rPr lang="fr-FR" dirty="0" smtClean="0"/>
              <a:t> : les robots avec des pinces s’actionnant grâce à des transmissions pneumatiques et leur ventouses sous vides permettent la manipulation d’objets sans les casser (œufs, échantillons de laboratoires…).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Productivité</a:t>
            </a:r>
            <a:r>
              <a:rPr lang="fr-FR" dirty="0" smtClean="0"/>
              <a:t> : les entreprises faisant de la mécatronique répondent à des besoins très précis des clients dans des délais rapides et à des prix compétitifs. Elles aident leurs clients de la conception jusqu’au recyclage du produit ou des machines.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Sûreté de fonctionnement </a:t>
            </a:r>
            <a:r>
              <a:rPr lang="fr-FR" dirty="0" smtClean="0"/>
              <a:t>: le train d’atterrissage de l’avion sort au bon moment, ne risque pas de surchauffe et est étanche aux résidus sur la piste qui pourraient venir l’enrayer grâce à des transmissions mécaniques et des systèmes d’étanchéité (joints). </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Economies d’énergie </a:t>
            </a:r>
            <a:r>
              <a:rPr lang="fr-FR" dirty="0" smtClean="0"/>
              <a:t>: l’escalator n’a pas besoin de tourner en continue lorsque personne ne l’emprunte. Des capteurs permettent de contrôler les mouvements. Le système </a:t>
            </a:r>
            <a:r>
              <a:rPr lang="fr-FR" i="1" dirty="0" err="1" smtClean="0"/>
              <a:t>start</a:t>
            </a:r>
            <a:r>
              <a:rPr lang="fr-FR" i="1" dirty="0" smtClean="0"/>
              <a:t> and go </a:t>
            </a:r>
            <a:r>
              <a:rPr lang="fr-FR" dirty="0" smtClean="0"/>
              <a:t>sur les scooters, voitures, bus…</a:t>
            </a:r>
          </a:p>
          <a:p>
            <a:pPr eaLnBrk="1" hangingPunct="1">
              <a:spcBef>
                <a:spcPct val="0"/>
              </a:spcBef>
              <a:buFontTx/>
              <a:buChar char="-"/>
              <a:defRPr/>
            </a:pPr>
            <a:endParaRPr lang="fr-FR" dirty="0" smtClean="0"/>
          </a:p>
          <a:p>
            <a:pPr eaLnBrk="1" hangingPunct="1">
              <a:spcBef>
                <a:spcPct val="0"/>
              </a:spcBef>
              <a:defRPr/>
            </a:pPr>
            <a:r>
              <a:rPr lang="fr-FR" b="1" u="sng" dirty="0" smtClean="0"/>
              <a:t>Transition avec le chapitre suivant : qui est à l</a:t>
            </a:r>
            <a:r>
              <a:rPr lang="fr-FR" altLang="ja-JP" b="1" u="sng" dirty="0" smtClean="0"/>
              <a:t>’origine de ces conceptions ?</a:t>
            </a:r>
            <a:endParaRPr lang="fr-FR" b="1" u="sng" dirty="0" smtClean="0"/>
          </a:p>
        </p:txBody>
      </p:sp>
      <p:sp>
        <p:nvSpPr>
          <p:cNvPr id="51204" name="Espace réservé du numéro de diapositive 3"/>
          <p:cNvSpPr>
            <a:spLocks noGrp="1"/>
          </p:cNvSpPr>
          <p:nvPr>
            <p:ph type="sldNum" sz="quarter" idx="5"/>
          </p:nvPr>
        </p:nvSpPr>
        <p:spPr bwMode="auto">
          <a:noFill/>
          <a:ln>
            <a:miter lim="800000"/>
            <a:headEnd/>
            <a:tailEnd/>
          </a:ln>
        </p:spPr>
        <p:txBody>
          <a:bodyPr/>
          <a:lstStyle/>
          <a:p>
            <a:fld id="{8F9DCFE2-F8CF-4497-B701-A799EB112409}" type="slidenum">
              <a:rPr lang="fr-FR" smtClean="0"/>
              <a:pPr/>
              <a:t>10</a:t>
            </a:fld>
            <a:endParaRPr 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3" name="Espace réservé des commentaires 2"/>
          <p:cNvSpPr>
            <a:spLocks noGrp="1"/>
          </p:cNvSpPr>
          <p:nvPr>
            <p:ph type="body" idx="1"/>
          </p:nvPr>
        </p:nvSpPr>
        <p:spPr bwMode="auto">
          <a:extLst>
            <a:ext uri="{909E8E84-426E-40DD-AFC4-6F175D3DCCD1}"/>
            <a:ext uri="{91240B29-F687-4F45-9708-019B960494DF}"/>
          </a:extLst>
        </p:spPr>
        <p:txBody>
          <a:bodyPr/>
          <a:lstStyle/>
          <a:p>
            <a:pPr eaLnBrk="1" hangingPunct="1">
              <a:spcBef>
                <a:spcPct val="0"/>
              </a:spcBef>
              <a:defRPr/>
            </a:pPr>
            <a:r>
              <a:rPr lang="fr-FR" dirty="0" smtClean="0"/>
              <a:t>- </a:t>
            </a:r>
            <a:r>
              <a:rPr lang="fr-FR" u="sng" dirty="0" smtClean="0"/>
              <a:t>Confort</a:t>
            </a:r>
            <a:r>
              <a:rPr lang="fr-FR" dirty="0" smtClean="0"/>
              <a:t> : dans les TGV, des systèmes antivibratoires permettent le confort des passager.</a:t>
            </a:r>
          </a:p>
          <a:p>
            <a:pPr marL="171450" indent="-171450"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Sécurité</a:t>
            </a:r>
            <a:r>
              <a:rPr lang="fr-FR" dirty="0" smtClean="0"/>
              <a:t> : le grand du parc d’attraction s’arrête automatiquement en cas de défaillance. Autre exemple : les systèmes antivibratoires des ponts.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Précision</a:t>
            </a:r>
            <a:r>
              <a:rPr lang="fr-FR" dirty="0" smtClean="0"/>
              <a:t> : les robots avec des pinces s’actionnant grâce à des transmissions pneumatiques et leur ventouses sous vides permettent la manipulation d’objets sans les casser (œufs, échantillons de laboratoires…).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Productivité</a:t>
            </a:r>
            <a:r>
              <a:rPr lang="fr-FR" dirty="0" smtClean="0"/>
              <a:t> : les entreprises faisant de la mécatronique répondent à des besoins très précis des clients dans des délais rapides et à des prix compétitifs. Elles aident leurs clients de la conception jusqu’au recyclage du produit ou des machines.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Sûreté de fonctionnement </a:t>
            </a:r>
            <a:r>
              <a:rPr lang="fr-FR" dirty="0" smtClean="0"/>
              <a:t>: le train d’atterrissage de l’avion sort au bon moment, ne risque pas de surchauffe et est étanche aux résidus sur la piste qui pourraient venir l’enrayer grâce à des transmissions mécaniques et des systèmes d’étanchéité (joints). </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Economies d’énergie </a:t>
            </a:r>
            <a:r>
              <a:rPr lang="fr-FR" dirty="0" smtClean="0"/>
              <a:t>: l’escalator n’a pas besoin de tourner en continue lorsque personne ne l’emprunte. Des capteurs permettent de contrôler les mouvements. Le système </a:t>
            </a:r>
            <a:r>
              <a:rPr lang="fr-FR" i="1" dirty="0" err="1" smtClean="0"/>
              <a:t>start</a:t>
            </a:r>
            <a:r>
              <a:rPr lang="fr-FR" i="1" dirty="0" smtClean="0"/>
              <a:t> and go </a:t>
            </a:r>
            <a:r>
              <a:rPr lang="fr-FR" dirty="0" smtClean="0"/>
              <a:t>sur les scooters, voitures, bus…</a:t>
            </a:r>
          </a:p>
          <a:p>
            <a:pPr eaLnBrk="1" hangingPunct="1">
              <a:spcBef>
                <a:spcPct val="0"/>
              </a:spcBef>
              <a:buFontTx/>
              <a:buChar char="-"/>
              <a:defRPr/>
            </a:pPr>
            <a:endParaRPr lang="fr-FR" dirty="0" smtClean="0"/>
          </a:p>
          <a:p>
            <a:pPr eaLnBrk="1" hangingPunct="1">
              <a:spcBef>
                <a:spcPct val="0"/>
              </a:spcBef>
              <a:defRPr/>
            </a:pPr>
            <a:r>
              <a:rPr lang="fr-FR" b="1" u="sng" dirty="0" smtClean="0"/>
              <a:t>Transition avec le chapitre suivant : qui est à l</a:t>
            </a:r>
            <a:r>
              <a:rPr lang="fr-FR" altLang="ja-JP" b="1" u="sng" dirty="0" smtClean="0"/>
              <a:t>’origine de ces conceptions ?</a:t>
            </a:r>
            <a:endParaRPr lang="fr-FR" b="1" u="sng" dirty="0" smtClean="0"/>
          </a:p>
        </p:txBody>
      </p:sp>
      <p:sp>
        <p:nvSpPr>
          <p:cNvPr id="51204" name="Espace réservé du numéro de diapositive 3"/>
          <p:cNvSpPr>
            <a:spLocks noGrp="1"/>
          </p:cNvSpPr>
          <p:nvPr>
            <p:ph type="sldNum" sz="quarter" idx="5"/>
          </p:nvPr>
        </p:nvSpPr>
        <p:spPr bwMode="auto">
          <a:noFill/>
          <a:ln>
            <a:miter lim="800000"/>
            <a:headEnd/>
            <a:tailEnd/>
          </a:ln>
        </p:spPr>
        <p:txBody>
          <a:bodyPr/>
          <a:lstStyle/>
          <a:p>
            <a:fld id="{8F9DCFE2-F8CF-4497-B701-A799EB112409}" type="slidenum">
              <a:rPr lang="fr-FR" smtClean="0"/>
              <a:pPr/>
              <a:t>11</a:t>
            </a:fld>
            <a:endParaRPr 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3" name="Espace réservé des commentaires 2"/>
          <p:cNvSpPr>
            <a:spLocks noGrp="1"/>
          </p:cNvSpPr>
          <p:nvPr>
            <p:ph type="body" idx="1"/>
          </p:nvPr>
        </p:nvSpPr>
        <p:spPr bwMode="auto">
          <a:extLst>
            <a:ext uri="{909E8E84-426E-40DD-AFC4-6F175D3DCCD1}"/>
            <a:ext uri="{91240B29-F687-4F45-9708-019B960494DF}"/>
          </a:extLst>
        </p:spPr>
        <p:txBody>
          <a:bodyPr/>
          <a:lstStyle/>
          <a:p>
            <a:pPr eaLnBrk="1" hangingPunct="1">
              <a:spcBef>
                <a:spcPct val="0"/>
              </a:spcBef>
              <a:defRPr/>
            </a:pPr>
            <a:r>
              <a:rPr lang="fr-FR" dirty="0" smtClean="0"/>
              <a:t>- </a:t>
            </a:r>
            <a:r>
              <a:rPr lang="fr-FR" u="sng" dirty="0" smtClean="0"/>
              <a:t>Confort</a:t>
            </a:r>
            <a:r>
              <a:rPr lang="fr-FR" dirty="0" smtClean="0"/>
              <a:t> : dans les TGV, des systèmes antivibratoires permettent le confort des passager.</a:t>
            </a:r>
          </a:p>
          <a:p>
            <a:pPr marL="171450" indent="-171450"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Sécurité</a:t>
            </a:r>
            <a:r>
              <a:rPr lang="fr-FR" dirty="0" smtClean="0"/>
              <a:t> : le grand du parc d’attraction s’arrête automatiquement en cas de défaillance. Autre exemple : les systèmes antivibratoires des ponts.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Précision</a:t>
            </a:r>
            <a:r>
              <a:rPr lang="fr-FR" dirty="0" smtClean="0"/>
              <a:t> : les robots avec des pinces s’actionnant grâce à des transmissions pneumatiques et leur ventouses sous vides permettent la manipulation d’objets sans les casser (œufs, échantillons de laboratoires…).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Productivité</a:t>
            </a:r>
            <a:r>
              <a:rPr lang="fr-FR" dirty="0" smtClean="0"/>
              <a:t> : les entreprises faisant de la mécatronique répondent à des besoins très précis des clients dans des délais rapides et à des prix compétitifs. Elles aident leurs clients de la conception jusqu’au recyclage du produit ou des machines.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Sûreté de fonctionnement </a:t>
            </a:r>
            <a:r>
              <a:rPr lang="fr-FR" dirty="0" smtClean="0"/>
              <a:t>: le train d’atterrissage de l’avion sort au bon moment, ne risque pas de surchauffe et est étanche aux résidus sur la piste qui pourraient venir l’enrayer grâce à des transmissions mécaniques et des systèmes d’étanchéité (joints). </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Economies d’énergie </a:t>
            </a:r>
            <a:r>
              <a:rPr lang="fr-FR" dirty="0" smtClean="0"/>
              <a:t>: l’escalator n’a pas besoin de tourner en continue lorsque personne ne l’emprunte. Des capteurs permettent de contrôler les mouvements. Le système </a:t>
            </a:r>
            <a:r>
              <a:rPr lang="fr-FR" i="1" dirty="0" err="1" smtClean="0"/>
              <a:t>start</a:t>
            </a:r>
            <a:r>
              <a:rPr lang="fr-FR" i="1" dirty="0" smtClean="0"/>
              <a:t> and go </a:t>
            </a:r>
            <a:r>
              <a:rPr lang="fr-FR" dirty="0" smtClean="0"/>
              <a:t>sur les scooters, voitures, bus…</a:t>
            </a:r>
          </a:p>
          <a:p>
            <a:pPr eaLnBrk="1" hangingPunct="1">
              <a:spcBef>
                <a:spcPct val="0"/>
              </a:spcBef>
              <a:buFontTx/>
              <a:buChar char="-"/>
              <a:defRPr/>
            </a:pPr>
            <a:endParaRPr lang="fr-FR" dirty="0" smtClean="0"/>
          </a:p>
          <a:p>
            <a:pPr eaLnBrk="1" hangingPunct="1">
              <a:spcBef>
                <a:spcPct val="0"/>
              </a:spcBef>
              <a:defRPr/>
            </a:pPr>
            <a:r>
              <a:rPr lang="fr-FR" b="1" u="sng" dirty="0" smtClean="0"/>
              <a:t>Transition avec le chapitre suivant : qui est à l</a:t>
            </a:r>
            <a:r>
              <a:rPr lang="fr-FR" altLang="ja-JP" b="1" u="sng" dirty="0" smtClean="0"/>
              <a:t>’origine de ces conceptions ?</a:t>
            </a:r>
            <a:endParaRPr lang="fr-FR" b="1" u="sng" dirty="0" smtClean="0"/>
          </a:p>
        </p:txBody>
      </p:sp>
      <p:sp>
        <p:nvSpPr>
          <p:cNvPr id="51204" name="Espace réservé du numéro de diapositive 3"/>
          <p:cNvSpPr>
            <a:spLocks noGrp="1"/>
          </p:cNvSpPr>
          <p:nvPr>
            <p:ph type="sldNum" sz="quarter" idx="5"/>
          </p:nvPr>
        </p:nvSpPr>
        <p:spPr bwMode="auto">
          <a:noFill/>
          <a:ln>
            <a:miter lim="800000"/>
            <a:headEnd/>
            <a:tailEnd/>
          </a:ln>
        </p:spPr>
        <p:txBody>
          <a:bodyPr/>
          <a:lstStyle/>
          <a:p>
            <a:fld id="{8F9DCFE2-F8CF-4497-B701-A799EB112409}" type="slidenum">
              <a:rPr lang="fr-FR" smtClean="0"/>
              <a:pPr/>
              <a:t>12</a:t>
            </a:fld>
            <a:endParaRPr 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2227" name="Espace réservé des commentaires 2"/>
          <p:cNvSpPr>
            <a:spLocks noGrp="1"/>
          </p:cNvSpPr>
          <p:nvPr>
            <p:ph type="body" idx="1"/>
          </p:nvPr>
        </p:nvSpPr>
        <p:spPr bwMode="auto">
          <a:noFill/>
        </p:spPr>
        <p:txBody>
          <a:bodyPr/>
          <a:lstStyle/>
          <a:p>
            <a:pPr eaLnBrk="1" hangingPunct="1">
              <a:spcBef>
                <a:spcPct val="0"/>
              </a:spcBef>
            </a:pPr>
            <a:r>
              <a:rPr lang="fr-FR" smtClean="0"/>
              <a:t>Nous allons étudier ici le détail des secteurs (genre de composants créés) de la mécatronique.</a:t>
            </a:r>
          </a:p>
        </p:txBody>
      </p:sp>
      <p:sp>
        <p:nvSpPr>
          <p:cNvPr id="52228" name="Espace réservé du numéro de diapositive 3"/>
          <p:cNvSpPr>
            <a:spLocks noGrp="1"/>
          </p:cNvSpPr>
          <p:nvPr>
            <p:ph type="sldNum" sz="quarter" idx="5"/>
          </p:nvPr>
        </p:nvSpPr>
        <p:spPr bwMode="auto">
          <a:noFill/>
          <a:ln>
            <a:miter lim="800000"/>
            <a:headEnd/>
            <a:tailEnd/>
          </a:ln>
        </p:spPr>
        <p:txBody>
          <a:bodyPr/>
          <a:lstStyle/>
          <a:p>
            <a:fld id="{A325E83D-3AEA-42A5-9EF6-C2F003617F53}" type="slidenum">
              <a:rPr lang="fr-FR" smtClean="0"/>
              <a:pPr/>
              <a:t>13</a:t>
            </a:fld>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3251" name="Espace réservé des commentaires 2"/>
          <p:cNvSpPr>
            <a:spLocks noGrp="1"/>
          </p:cNvSpPr>
          <p:nvPr>
            <p:ph type="body" idx="1"/>
          </p:nvPr>
        </p:nvSpPr>
        <p:spPr bwMode="auto">
          <a:noFill/>
        </p:spPr>
        <p:txBody>
          <a:bodyPr/>
          <a:lstStyle/>
          <a:p>
            <a:pPr eaLnBrk="1" hangingPunct="1">
              <a:spcBef>
                <a:spcPct val="0"/>
              </a:spcBef>
            </a:pPr>
            <a:r>
              <a:rPr lang="fr-FR" b="1" u="sng" smtClean="0"/>
              <a:t>Où trouve-t-on les composants de la mécatronique ?</a:t>
            </a:r>
          </a:p>
          <a:p>
            <a:pPr eaLnBrk="1" hangingPunct="1">
              <a:spcBef>
                <a:spcPct val="0"/>
              </a:spcBef>
            </a:pPr>
            <a:endParaRPr lang="fr-FR" smtClean="0"/>
          </a:p>
          <a:p>
            <a:pPr eaLnBrk="1" hangingPunct="1">
              <a:spcBef>
                <a:spcPct val="0"/>
              </a:spcBef>
            </a:pPr>
            <a:r>
              <a:rPr lang="fr-FR" smtClean="0"/>
              <a:t>Dans cette slide figurent les composants (qui apparaissent en premier) puis les produits dans lesquels on les trouve.</a:t>
            </a:r>
          </a:p>
          <a:p>
            <a:pPr eaLnBrk="1" hangingPunct="1">
              <a:spcBef>
                <a:spcPct val="0"/>
              </a:spcBef>
            </a:pPr>
            <a:r>
              <a:rPr lang="fr-FR" smtClean="0"/>
              <a:t>Préciser ce que c</a:t>
            </a:r>
            <a:r>
              <a:rPr lang="fr-FR" altLang="ja-JP" smtClean="0"/>
              <a:t>’est concrètement pour chaque image : exemple de la main robotisée qui permet de manipuler des objets très fragiles, au centimètre près.</a:t>
            </a:r>
          </a:p>
          <a:p>
            <a:pPr eaLnBrk="1" hangingPunct="1">
              <a:spcBef>
                <a:spcPct val="0"/>
              </a:spcBef>
            </a:pPr>
            <a:endParaRPr lang="fr-FR" smtClean="0"/>
          </a:p>
          <a:p>
            <a:pPr eaLnBrk="1" hangingPunct="1">
              <a:spcBef>
                <a:spcPct val="0"/>
              </a:spcBef>
            </a:pPr>
            <a:r>
              <a:rPr lang="fr-FR" b="1" smtClean="0"/>
              <a:t>Transmissions hydrauliques </a:t>
            </a:r>
            <a:r>
              <a:rPr lang="fr-FR" smtClean="0"/>
              <a:t>(moteur, pompe, valve): mis sous pression, ce fluide, lorsqu’</a:t>
            </a:r>
            <a:r>
              <a:rPr lang="fr-FR" altLang="ja-JP" smtClean="0"/>
              <a:t>il est libéré, va transmettre des forces inimaginables et parfaitement contrôlées. Cela permet une précision de mouvement étonnante. NB : Hydro = eau, mais ici huile est généralement utilisée dans les technologies hydrauliques. On en trouve dans le matériel de TP, les machines agricoles, l’hybrid’Air de Peugeot, l’Airbus A380…</a:t>
            </a:r>
          </a:p>
          <a:p>
            <a:pPr eaLnBrk="1" hangingPunct="1">
              <a:spcBef>
                <a:spcPct val="0"/>
              </a:spcBef>
            </a:pPr>
            <a:endParaRPr lang="fr-FR" smtClean="0"/>
          </a:p>
          <a:p>
            <a:pPr eaLnBrk="1" hangingPunct="1">
              <a:spcBef>
                <a:spcPct val="0"/>
              </a:spcBef>
            </a:pPr>
            <a:r>
              <a:rPr lang="fr-FR" b="1" smtClean="0"/>
              <a:t>Etanchéité</a:t>
            </a:r>
            <a:r>
              <a:rPr lang="fr-FR" smtClean="0"/>
              <a:t> : de plus en plus sophistiqués, ces systèmes tendent à empêcher toutes pollutions ou fuites non respectueuses de l</a:t>
            </a:r>
            <a:r>
              <a:rPr lang="fr-FR" altLang="ja-JP" smtClean="0"/>
              <a:t>’environnement. A l’inverse ils empêchent aussi que des poussières entrent dans le système (important quand la propreté est un enjeu majeur ; dans les machines agroalimentaires, les usines pharmaceutiques…).</a:t>
            </a:r>
          </a:p>
          <a:p>
            <a:pPr eaLnBrk="1" hangingPunct="1">
              <a:spcBef>
                <a:spcPct val="0"/>
              </a:spcBef>
            </a:pPr>
            <a:endParaRPr lang="fr-FR" smtClean="0"/>
          </a:p>
          <a:p>
            <a:pPr eaLnBrk="1" hangingPunct="1">
              <a:spcBef>
                <a:spcPct val="0"/>
              </a:spcBef>
            </a:pPr>
            <a:r>
              <a:rPr lang="fr-FR" b="1" smtClean="0"/>
              <a:t>Chaînes et éléments de transmissions </a:t>
            </a:r>
            <a:r>
              <a:rPr lang="fr-FR" smtClean="0"/>
              <a:t>: chaînes dans les escalators , courroies dans les voitures, roues libres dans les parcs d’attraction ou machines d’emballage, freins et accouplements dans les éoliennes les TGV, …</a:t>
            </a:r>
          </a:p>
          <a:p>
            <a:pPr eaLnBrk="1" hangingPunct="1">
              <a:spcBef>
                <a:spcPct val="0"/>
              </a:spcBef>
            </a:pPr>
            <a:endParaRPr lang="fr-FR" smtClean="0"/>
          </a:p>
          <a:p>
            <a:pPr eaLnBrk="1" hangingPunct="1">
              <a:spcBef>
                <a:spcPct val="0"/>
              </a:spcBef>
            </a:pPr>
            <a:r>
              <a:rPr lang="fr-FR" b="1" smtClean="0"/>
              <a:t>Réducteurs et engrenages </a:t>
            </a:r>
            <a:r>
              <a:rPr lang="fr-FR" smtClean="0"/>
              <a:t>: Ils vont permettre de ralentir ou d</a:t>
            </a:r>
            <a:r>
              <a:rPr lang="fr-FR" altLang="ja-JP" smtClean="0"/>
              <a:t>’accélérer un mouvement, de modifier un rapport de vitesse : le télésiège ralentit à l’arrivée et au départ, multiplicateurs dans les éoliennes, les machines d’imprimerie…</a:t>
            </a:r>
          </a:p>
          <a:p>
            <a:pPr eaLnBrk="1" hangingPunct="1">
              <a:spcBef>
                <a:spcPct val="0"/>
              </a:spcBef>
            </a:pPr>
            <a:endParaRPr lang="fr-FR" smtClean="0"/>
          </a:p>
          <a:p>
            <a:pPr eaLnBrk="1" hangingPunct="1">
              <a:spcBef>
                <a:spcPct val="0"/>
              </a:spcBef>
            </a:pPr>
            <a:r>
              <a:rPr lang="fr-FR" b="1" smtClean="0"/>
              <a:t>Roulements</a:t>
            </a:r>
            <a:r>
              <a:rPr lang="fr-FR" smtClean="0"/>
              <a:t>: rollers, machine à laver,  F1 (dans la roue), éolienne (couronne d’orientation des pâles)…</a:t>
            </a:r>
          </a:p>
          <a:p>
            <a:pPr eaLnBrk="1" hangingPunct="1">
              <a:spcBef>
                <a:spcPct val="0"/>
              </a:spcBef>
            </a:pPr>
            <a:endParaRPr lang="fr-FR" smtClean="0"/>
          </a:p>
          <a:p>
            <a:pPr eaLnBrk="1" hangingPunct="1">
              <a:spcBef>
                <a:spcPct val="0"/>
              </a:spcBef>
            </a:pPr>
            <a:r>
              <a:rPr lang="fr-FR" b="1" smtClean="0"/>
              <a:t>Transmissions pneumatiques : </a:t>
            </a:r>
            <a:r>
              <a:rPr lang="fr-FR" smtClean="0"/>
              <a:t>pinces de robots manipulateurs, ouvertures de portes automatiques, les mouvements coordonnés des machines de production…</a:t>
            </a:r>
          </a:p>
          <a:p>
            <a:pPr eaLnBrk="1" hangingPunct="1">
              <a:spcBef>
                <a:spcPct val="0"/>
              </a:spcBef>
            </a:pPr>
            <a:endParaRPr lang="fr-FR" smtClean="0"/>
          </a:p>
        </p:txBody>
      </p:sp>
      <p:sp>
        <p:nvSpPr>
          <p:cNvPr id="53252" name="Espace réservé du numéro de diapositive 3"/>
          <p:cNvSpPr>
            <a:spLocks noGrp="1"/>
          </p:cNvSpPr>
          <p:nvPr>
            <p:ph type="sldNum" sz="quarter" idx="5"/>
          </p:nvPr>
        </p:nvSpPr>
        <p:spPr bwMode="auto">
          <a:noFill/>
          <a:ln>
            <a:miter lim="800000"/>
            <a:headEnd/>
            <a:tailEnd/>
          </a:ln>
        </p:spPr>
        <p:txBody>
          <a:bodyPr/>
          <a:lstStyle/>
          <a:p>
            <a:fld id="{AC05030A-88E4-488F-8AFA-F8D35C093DE4}" type="slidenum">
              <a:rPr lang="fr-FR" smtClean="0"/>
              <a:pPr/>
              <a:t>14</a:t>
            </a:fld>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4275" name="Espace réservé des commentaires 2"/>
          <p:cNvSpPr>
            <a:spLocks noGrp="1"/>
          </p:cNvSpPr>
          <p:nvPr>
            <p:ph type="body" idx="1"/>
          </p:nvPr>
        </p:nvSpPr>
        <p:spPr bwMode="auto">
          <a:noFill/>
        </p:spPr>
        <p:txBody>
          <a:bodyPr/>
          <a:lstStyle/>
          <a:p>
            <a:pPr eaLnBrk="1" hangingPunct="1">
              <a:spcBef>
                <a:spcPct val="0"/>
              </a:spcBef>
            </a:pPr>
            <a:r>
              <a:rPr lang="fr-FR" b="1" u="sng" smtClean="0"/>
              <a:t>Où trouve-t-on les composants de la mécatronique ?</a:t>
            </a:r>
          </a:p>
          <a:p>
            <a:pPr eaLnBrk="1" hangingPunct="1">
              <a:spcBef>
                <a:spcPct val="0"/>
              </a:spcBef>
            </a:pPr>
            <a:endParaRPr lang="fr-FR" smtClean="0"/>
          </a:p>
          <a:p>
            <a:pPr eaLnBrk="1" hangingPunct="1">
              <a:spcBef>
                <a:spcPct val="0"/>
              </a:spcBef>
            </a:pPr>
            <a:r>
              <a:rPr lang="fr-FR" smtClean="0"/>
              <a:t>Dans cette slide figurent les composants (qui apparaissent en premier) puis les produits dans lesquels on les trouve.</a:t>
            </a:r>
          </a:p>
          <a:p>
            <a:pPr eaLnBrk="1" hangingPunct="1">
              <a:spcBef>
                <a:spcPct val="0"/>
              </a:spcBef>
            </a:pPr>
            <a:r>
              <a:rPr lang="fr-FR" smtClean="0"/>
              <a:t>Préciser ce que c</a:t>
            </a:r>
            <a:r>
              <a:rPr lang="fr-FR" altLang="ja-JP" smtClean="0"/>
              <a:t>’est concrètement pour chaque image : exemple de la main robotisée qui permet de manipuler des objets très fragiles, au centimètre près.</a:t>
            </a:r>
          </a:p>
          <a:p>
            <a:pPr eaLnBrk="1" hangingPunct="1">
              <a:spcBef>
                <a:spcPct val="0"/>
              </a:spcBef>
            </a:pPr>
            <a:endParaRPr lang="fr-FR" smtClean="0"/>
          </a:p>
          <a:p>
            <a:pPr eaLnBrk="1" hangingPunct="1">
              <a:spcBef>
                <a:spcPct val="0"/>
              </a:spcBef>
            </a:pPr>
            <a:r>
              <a:rPr lang="fr-FR" b="1" smtClean="0"/>
              <a:t>Transmissions hydrauliques </a:t>
            </a:r>
            <a:r>
              <a:rPr lang="fr-FR" smtClean="0"/>
              <a:t>(moteur, pompe, valve): mis sous pression, ce fluide, lorsqu’</a:t>
            </a:r>
            <a:r>
              <a:rPr lang="fr-FR" altLang="ja-JP" smtClean="0"/>
              <a:t>il est libéré, va transmettre des forces inimaginables et parfaitement contrôlées. Cela permet une précision de mouvement étonnante. NB : Hydro = eau, mais ici huile est généralement utilisée dans les technologies hydrauliques. On en trouve dans le matériel de TP, les machines agricoles, l’hybrid’Air de Peugeot, l’Airbus A380…</a:t>
            </a:r>
          </a:p>
          <a:p>
            <a:pPr eaLnBrk="1" hangingPunct="1">
              <a:spcBef>
                <a:spcPct val="0"/>
              </a:spcBef>
            </a:pPr>
            <a:endParaRPr lang="fr-FR" smtClean="0"/>
          </a:p>
          <a:p>
            <a:pPr eaLnBrk="1" hangingPunct="1">
              <a:spcBef>
                <a:spcPct val="0"/>
              </a:spcBef>
            </a:pPr>
            <a:r>
              <a:rPr lang="fr-FR" b="1" smtClean="0"/>
              <a:t>Etanchéité</a:t>
            </a:r>
            <a:r>
              <a:rPr lang="fr-FR" smtClean="0"/>
              <a:t> : de plus en plus sophistiqués, ces systèmes tendent à empêcher toutes pollutions ou fuites non respectueuses de l</a:t>
            </a:r>
            <a:r>
              <a:rPr lang="fr-FR" altLang="ja-JP" smtClean="0"/>
              <a:t>’environnement. A l’inverse ils empêchent aussi que des poussières entrent dans le système (important quand la propreté est un enjeu majeur ; dans les machines agroalimentaires, les usines pharmaceutiques…).</a:t>
            </a:r>
          </a:p>
          <a:p>
            <a:pPr eaLnBrk="1" hangingPunct="1">
              <a:spcBef>
                <a:spcPct val="0"/>
              </a:spcBef>
            </a:pPr>
            <a:endParaRPr lang="fr-FR" smtClean="0"/>
          </a:p>
          <a:p>
            <a:pPr eaLnBrk="1" hangingPunct="1">
              <a:spcBef>
                <a:spcPct val="0"/>
              </a:spcBef>
            </a:pPr>
            <a:r>
              <a:rPr lang="fr-FR" b="1" smtClean="0"/>
              <a:t>Chaînes et éléments de transmissions </a:t>
            </a:r>
            <a:r>
              <a:rPr lang="fr-FR" smtClean="0"/>
              <a:t>: chaînes dans les escalators , courroies dans les voitures, roues libres dans les parcs d’attraction ou machines d’emballage, freins et accouplements dans les éoliennes les TGV, …</a:t>
            </a:r>
          </a:p>
          <a:p>
            <a:pPr eaLnBrk="1" hangingPunct="1">
              <a:spcBef>
                <a:spcPct val="0"/>
              </a:spcBef>
            </a:pPr>
            <a:endParaRPr lang="fr-FR" smtClean="0"/>
          </a:p>
          <a:p>
            <a:pPr eaLnBrk="1" hangingPunct="1">
              <a:spcBef>
                <a:spcPct val="0"/>
              </a:spcBef>
            </a:pPr>
            <a:r>
              <a:rPr lang="fr-FR" b="1" smtClean="0"/>
              <a:t>Réducteurs et engrenages </a:t>
            </a:r>
            <a:r>
              <a:rPr lang="fr-FR" smtClean="0"/>
              <a:t>: Ils vont permettre de ralentir ou d</a:t>
            </a:r>
            <a:r>
              <a:rPr lang="fr-FR" altLang="ja-JP" smtClean="0"/>
              <a:t>’accélérer un mouvement, de modifier un rapport de vitesse : le télésiège ralentit à l’arrivée et au départ, multiplicateurs dans les éoliennes, les machines d’imprimerie…</a:t>
            </a:r>
          </a:p>
          <a:p>
            <a:pPr eaLnBrk="1" hangingPunct="1">
              <a:spcBef>
                <a:spcPct val="0"/>
              </a:spcBef>
            </a:pPr>
            <a:endParaRPr lang="fr-FR" smtClean="0"/>
          </a:p>
          <a:p>
            <a:pPr eaLnBrk="1" hangingPunct="1">
              <a:spcBef>
                <a:spcPct val="0"/>
              </a:spcBef>
            </a:pPr>
            <a:r>
              <a:rPr lang="fr-FR" b="1" smtClean="0"/>
              <a:t>Roulements</a:t>
            </a:r>
            <a:r>
              <a:rPr lang="fr-FR" smtClean="0"/>
              <a:t>: rollers, machine à laver,  F1 (dans la roue), éolienne (couronne d’orientation des pâles)…</a:t>
            </a:r>
          </a:p>
          <a:p>
            <a:pPr eaLnBrk="1" hangingPunct="1">
              <a:spcBef>
                <a:spcPct val="0"/>
              </a:spcBef>
            </a:pPr>
            <a:endParaRPr lang="fr-FR" smtClean="0"/>
          </a:p>
          <a:p>
            <a:pPr eaLnBrk="1" hangingPunct="1">
              <a:spcBef>
                <a:spcPct val="0"/>
              </a:spcBef>
            </a:pPr>
            <a:r>
              <a:rPr lang="fr-FR" b="1" smtClean="0"/>
              <a:t>Transmissions pneumatiques : </a:t>
            </a:r>
            <a:r>
              <a:rPr lang="fr-FR" smtClean="0"/>
              <a:t>pinces de robots manipulateurs, ouvertures de portes automatiques, les mouvements coordonnés des machines de production…</a:t>
            </a:r>
          </a:p>
          <a:p>
            <a:pPr eaLnBrk="1" hangingPunct="1">
              <a:spcBef>
                <a:spcPct val="0"/>
              </a:spcBef>
            </a:pPr>
            <a:endParaRPr lang="fr-FR" smtClean="0"/>
          </a:p>
        </p:txBody>
      </p:sp>
      <p:sp>
        <p:nvSpPr>
          <p:cNvPr id="54276" name="Espace réservé du numéro de diapositive 3"/>
          <p:cNvSpPr>
            <a:spLocks noGrp="1"/>
          </p:cNvSpPr>
          <p:nvPr>
            <p:ph type="sldNum" sz="quarter" idx="5"/>
          </p:nvPr>
        </p:nvSpPr>
        <p:spPr bwMode="auto">
          <a:noFill/>
          <a:ln>
            <a:miter lim="800000"/>
            <a:headEnd/>
            <a:tailEnd/>
          </a:ln>
        </p:spPr>
        <p:txBody>
          <a:bodyPr/>
          <a:lstStyle/>
          <a:p>
            <a:fld id="{624D6CEE-3D45-42CE-8B8E-FB2C94D014D0}" type="slidenum">
              <a:rPr lang="fr-FR" smtClean="0"/>
              <a:pPr/>
              <a:t>15</a:t>
            </a:fld>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5299" name="Espace réservé des commentaires 2"/>
          <p:cNvSpPr>
            <a:spLocks noGrp="1"/>
          </p:cNvSpPr>
          <p:nvPr>
            <p:ph type="body" idx="1"/>
          </p:nvPr>
        </p:nvSpPr>
        <p:spPr bwMode="auto">
          <a:noFill/>
        </p:spPr>
        <p:txBody>
          <a:bodyPr/>
          <a:lstStyle/>
          <a:p>
            <a:pPr eaLnBrk="1" hangingPunct="1">
              <a:spcBef>
                <a:spcPct val="0"/>
              </a:spcBef>
            </a:pPr>
            <a:r>
              <a:rPr lang="fr-FR" b="1" u="sng" smtClean="0"/>
              <a:t>Où trouve-t-on les composants de la mécatronique ?</a:t>
            </a:r>
          </a:p>
          <a:p>
            <a:pPr eaLnBrk="1" hangingPunct="1">
              <a:spcBef>
                <a:spcPct val="0"/>
              </a:spcBef>
            </a:pPr>
            <a:endParaRPr lang="fr-FR" smtClean="0"/>
          </a:p>
          <a:p>
            <a:pPr eaLnBrk="1" hangingPunct="1">
              <a:spcBef>
                <a:spcPct val="0"/>
              </a:spcBef>
            </a:pPr>
            <a:r>
              <a:rPr lang="fr-FR" smtClean="0"/>
              <a:t>Dans cette slide figurent les composants (qui apparaissent en premier) puis les produits dans lesquels on les trouve.</a:t>
            </a:r>
          </a:p>
          <a:p>
            <a:pPr eaLnBrk="1" hangingPunct="1">
              <a:spcBef>
                <a:spcPct val="0"/>
              </a:spcBef>
            </a:pPr>
            <a:r>
              <a:rPr lang="fr-FR" smtClean="0"/>
              <a:t>Préciser ce que c</a:t>
            </a:r>
            <a:r>
              <a:rPr lang="fr-FR" altLang="ja-JP" smtClean="0"/>
              <a:t>’est concrètement pour chaque image : exemple de la main robotisée qui permet de manipuler des objets très fragiles, au centimètre près.</a:t>
            </a:r>
          </a:p>
          <a:p>
            <a:pPr eaLnBrk="1" hangingPunct="1">
              <a:spcBef>
                <a:spcPct val="0"/>
              </a:spcBef>
            </a:pPr>
            <a:endParaRPr lang="fr-FR" smtClean="0"/>
          </a:p>
          <a:p>
            <a:pPr eaLnBrk="1" hangingPunct="1">
              <a:spcBef>
                <a:spcPct val="0"/>
              </a:spcBef>
            </a:pPr>
            <a:r>
              <a:rPr lang="fr-FR" b="1" smtClean="0"/>
              <a:t>Transmissions hydrauliques </a:t>
            </a:r>
            <a:r>
              <a:rPr lang="fr-FR" smtClean="0"/>
              <a:t>(moteur, pompe, valve): mis sous pression, ce fluide, lorsqu’</a:t>
            </a:r>
            <a:r>
              <a:rPr lang="fr-FR" altLang="ja-JP" smtClean="0"/>
              <a:t>il est libéré, va transmettre des forces inimaginables et parfaitement contrôlées. Cela permet une précision de mouvement étonnante. NB : Hydro = eau, mais ici huile est généralement utilisée dans les technologies hydrauliques. On en trouve dans le matériel de TP, les machines agricoles, l’hybrid’Air de Peugeot, l’Airbus A380…</a:t>
            </a:r>
          </a:p>
          <a:p>
            <a:pPr eaLnBrk="1" hangingPunct="1">
              <a:spcBef>
                <a:spcPct val="0"/>
              </a:spcBef>
            </a:pPr>
            <a:endParaRPr lang="fr-FR" smtClean="0"/>
          </a:p>
          <a:p>
            <a:pPr eaLnBrk="1" hangingPunct="1">
              <a:spcBef>
                <a:spcPct val="0"/>
              </a:spcBef>
            </a:pPr>
            <a:r>
              <a:rPr lang="fr-FR" b="1" smtClean="0"/>
              <a:t>Etanchéité</a:t>
            </a:r>
            <a:r>
              <a:rPr lang="fr-FR" smtClean="0"/>
              <a:t> : de plus en plus sophistiqués, ces systèmes tendent à empêcher toutes pollutions ou fuites non respectueuses de l</a:t>
            </a:r>
            <a:r>
              <a:rPr lang="fr-FR" altLang="ja-JP" smtClean="0"/>
              <a:t>’environnement. A l’inverse ils empêchent aussi que des poussières entrent dans le système (important quand la propreté est un enjeu majeur ; dans les machines agroalimentaires, les usines pharmaceutiques…).</a:t>
            </a:r>
          </a:p>
          <a:p>
            <a:pPr eaLnBrk="1" hangingPunct="1">
              <a:spcBef>
                <a:spcPct val="0"/>
              </a:spcBef>
            </a:pPr>
            <a:endParaRPr lang="fr-FR" smtClean="0"/>
          </a:p>
          <a:p>
            <a:pPr eaLnBrk="1" hangingPunct="1">
              <a:spcBef>
                <a:spcPct val="0"/>
              </a:spcBef>
            </a:pPr>
            <a:r>
              <a:rPr lang="fr-FR" b="1" smtClean="0"/>
              <a:t>Chaînes et éléments de transmissions </a:t>
            </a:r>
            <a:r>
              <a:rPr lang="fr-FR" smtClean="0"/>
              <a:t>: chaînes dans les escalators , courroies dans les voitures, roues libres dans les parcs d’attraction ou machines d’emballage, freins et accouplements dans les éoliennes les TGV, …</a:t>
            </a:r>
          </a:p>
          <a:p>
            <a:pPr eaLnBrk="1" hangingPunct="1">
              <a:spcBef>
                <a:spcPct val="0"/>
              </a:spcBef>
            </a:pPr>
            <a:endParaRPr lang="fr-FR" smtClean="0"/>
          </a:p>
          <a:p>
            <a:pPr eaLnBrk="1" hangingPunct="1">
              <a:spcBef>
                <a:spcPct val="0"/>
              </a:spcBef>
            </a:pPr>
            <a:r>
              <a:rPr lang="fr-FR" b="1" smtClean="0"/>
              <a:t>Réducteurs et engrenages </a:t>
            </a:r>
            <a:r>
              <a:rPr lang="fr-FR" smtClean="0"/>
              <a:t>: Ils vont permettre de ralentir ou d</a:t>
            </a:r>
            <a:r>
              <a:rPr lang="fr-FR" altLang="ja-JP" smtClean="0"/>
              <a:t>’accélérer un mouvement, de modifier un rapport de vitesse : le télésiège ralentit à l’arrivée et au départ, multiplicateurs dans les éoliennes, les machines d’imprimerie…</a:t>
            </a:r>
          </a:p>
          <a:p>
            <a:pPr eaLnBrk="1" hangingPunct="1">
              <a:spcBef>
                <a:spcPct val="0"/>
              </a:spcBef>
            </a:pPr>
            <a:endParaRPr lang="fr-FR" smtClean="0"/>
          </a:p>
          <a:p>
            <a:pPr eaLnBrk="1" hangingPunct="1">
              <a:spcBef>
                <a:spcPct val="0"/>
              </a:spcBef>
            </a:pPr>
            <a:r>
              <a:rPr lang="fr-FR" b="1" smtClean="0"/>
              <a:t>Roulements</a:t>
            </a:r>
            <a:r>
              <a:rPr lang="fr-FR" smtClean="0"/>
              <a:t>: rollers, machine à laver,  F1 (dans la roue), éolienne (couronne d’orientation des pâles)…</a:t>
            </a:r>
          </a:p>
          <a:p>
            <a:pPr eaLnBrk="1" hangingPunct="1">
              <a:spcBef>
                <a:spcPct val="0"/>
              </a:spcBef>
            </a:pPr>
            <a:endParaRPr lang="fr-FR" smtClean="0"/>
          </a:p>
          <a:p>
            <a:pPr eaLnBrk="1" hangingPunct="1">
              <a:spcBef>
                <a:spcPct val="0"/>
              </a:spcBef>
            </a:pPr>
            <a:r>
              <a:rPr lang="fr-FR" b="1" smtClean="0"/>
              <a:t>Transmissions pneumatiques : </a:t>
            </a:r>
            <a:r>
              <a:rPr lang="fr-FR" smtClean="0"/>
              <a:t>pinces de robots manipulateurs, ouvertures de portes automatiques, les mouvements coordonnés des machines de production…</a:t>
            </a:r>
          </a:p>
          <a:p>
            <a:pPr eaLnBrk="1" hangingPunct="1">
              <a:spcBef>
                <a:spcPct val="0"/>
              </a:spcBef>
            </a:pPr>
            <a:endParaRPr lang="fr-FR" smtClean="0"/>
          </a:p>
        </p:txBody>
      </p:sp>
      <p:sp>
        <p:nvSpPr>
          <p:cNvPr id="55300" name="Espace réservé du numéro de diapositive 3"/>
          <p:cNvSpPr>
            <a:spLocks noGrp="1"/>
          </p:cNvSpPr>
          <p:nvPr>
            <p:ph type="sldNum" sz="quarter" idx="5"/>
          </p:nvPr>
        </p:nvSpPr>
        <p:spPr bwMode="auto">
          <a:noFill/>
          <a:ln>
            <a:miter lim="800000"/>
            <a:headEnd/>
            <a:tailEnd/>
          </a:ln>
        </p:spPr>
        <p:txBody>
          <a:bodyPr/>
          <a:lstStyle/>
          <a:p>
            <a:fld id="{4468E784-21F7-4CEC-9BD0-4783D20B132A}" type="slidenum">
              <a:rPr lang="fr-FR" smtClean="0"/>
              <a:pPr/>
              <a:t>16</a:t>
            </a:fld>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3" name="Espace réservé des commentaires 2"/>
          <p:cNvSpPr>
            <a:spLocks noGrp="1"/>
          </p:cNvSpPr>
          <p:nvPr>
            <p:ph type="body" idx="1"/>
          </p:nvPr>
        </p:nvSpPr>
        <p:spPr bwMode="auto">
          <a:extLst>
            <a:ext uri="{909E8E84-426E-40DD-AFC4-6F175D3DCCD1}"/>
            <a:ext uri="{91240B29-F687-4F45-9708-019B960494DF}"/>
          </a:extLst>
        </p:spPr>
        <p:txBody>
          <a:bodyPr/>
          <a:lstStyle/>
          <a:p>
            <a:pPr eaLnBrk="1" hangingPunct="1">
              <a:spcBef>
                <a:spcPct val="0"/>
              </a:spcBef>
              <a:defRPr/>
            </a:pPr>
            <a:r>
              <a:rPr lang="fr-FR" dirty="0" smtClean="0"/>
              <a:t>- </a:t>
            </a:r>
            <a:r>
              <a:rPr lang="fr-FR" u="sng" dirty="0" smtClean="0"/>
              <a:t>Confort</a:t>
            </a:r>
            <a:r>
              <a:rPr lang="fr-FR" dirty="0" smtClean="0"/>
              <a:t> : dans les TGV, des systèmes antivibratoires permettent le confort des passager.</a:t>
            </a:r>
          </a:p>
          <a:p>
            <a:pPr marL="171450" indent="-171450"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Sécurité</a:t>
            </a:r>
            <a:r>
              <a:rPr lang="fr-FR" dirty="0" smtClean="0"/>
              <a:t> : le grand du parc d’attraction s’arrête automatiquement en cas de défaillance. Autre exemple : les systèmes antivibratoires des ponts.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Précision</a:t>
            </a:r>
            <a:r>
              <a:rPr lang="fr-FR" dirty="0" smtClean="0"/>
              <a:t> : les robots avec des pinces s’actionnant grâce à des transmissions pneumatiques et leur ventouses sous vides permettent la manipulation d’objets sans les casser (œufs, échantillons de laboratoires…).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Productivité</a:t>
            </a:r>
            <a:r>
              <a:rPr lang="fr-FR" dirty="0" smtClean="0"/>
              <a:t> : les entreprises faisant de la mécatronique répondent à des besoins très précis des clients dans des délais rapides et à des prix compétitifs. Elles aident leurs clients de la conception jusqu’au recyclage du produit ou des machines.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Sûreté de fonctionnement </a:t>
            </a:r>
            <a:r>
              <a:rPr lang="fr-FR" dirty="0" smtClean="0"/>
              <a:t>: le train d’atterrissage de l’avion sort au bon moment, ne risque pas de surchauffe et est étanche aux résidus sur la piste qui pourraient venir l’enrayer grâce à des transmissions mécaniques et des systèmes d’étanchéité (joints). </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Economies d’énergie </a:t>
            </a:r>
            <a:r>
              <a:rPr lang="fr-FR" dirty="0" smtClean="0"/>
              <a:t>: l’escalator n’a pas besoin de tourner en continue lorsque personne ne l’emprunte. Des capteurs permettent de contrôler les mouvements. Le système </a:t>
            </a:r>
            <a:r>
              <a:rPr lang="fr-FR" i="1" dirty="0" err="1" smtClean="0"/>
              <a:t>start</a:t>
            </a:r>
            <a:r>
              <a:rPr lang="fr-FR" i="1" dirty="0" smtClean="0"/>
              <a:t> and go </a:t>
            </a:r>
            <a:r>
              <a:rPr lang="fr-FR" dirty="0" smtClean="0"/>
              <a:t>sur les scooters, voitures, bus…</a:t>
            </a:r>
          </a:p>
          <a:p>
            <a:pPr eaLnBrk="1" hangingPunct="1">
              <a:spcBef>
                <a:spcPct val="0"/>
              </a:spcBef>
              <a:buFontTx/>
              <a:buChar char="-"/>
              <a:defRPr/>
            </a:pPr>
            <a:endParaRPr lang="fr-FR" dirty="0" smtClean="0"/>
          </a:p>
          <a:p>
            <a:pPr eaLnBrk="1" hangingPunct="1">
              <a:spcBef>
                <a:spcPct val="0"/>
              </a:spcBef>
              <a:defRPr/>
            </a:pPr>
            <a:r>
              <a:rPr lang="fr-FR" b="1" u="sng" dirty="0" smtClean="0"/>
              <a:t>Transition avec le chapitre suivant : qui est à l</a:t>
            </a:r>
            <a:r>
              <a:rPr lang="fr-FR" altLang="ja-JP" b="1" u="sng" dirty="0" smtClean="0"/>
              <a:t>’origine de ces conceptions ?</a:t>
            </a:r>
            <a:endParaRPr lang="fr-FR" b="1" u="sng" dirty="0" smtClean="0"/>
          </a:p>
        </p:txBody>
      </p:sp>
      <p:sp>
        <p:nvSpPr>
          <p:cNvPr id="51204" name="Espace réservé du numéro de diapositive 3"/>
          <p:cNvSpPr>
            <a:spLocks noGrp="1"/>
          </p:cNvSpPr>
          <p:nvPr>
            <p:ph type="sldNum" sz="quarter" idx="5"/>
          </p:nvPr>
        </p:nvSpPr>
        <p:spPr bwMode="auto">
          <a:noFill/>
          <a:ln>
            <a:miter lim="800000"/>
            <a:headEnd/>
            <a:tailEnd/>
          </a:ln>
        </p:spPr>
        <p:txBody>
          <a:bodyPr/>
          <a:lstStyle/>
          <a:p>
            <a:fld id="{8F9DCFE2-F8CF-4497-B701-A799EB112409}" type="slidenum">
              <a:rPr lang="fr-FR" smtClean="0"/>
              <a:pPr/>
              <a:t>17</a:t>
            </a:fld>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6323" name="Espace réservé des commentaires 2"/>
          <p:cNvSpPr>
            <a:spLocks noGrp="1"/>
          </p:cNvSpPr>
          <p:nvPr>
            <p:ph type="body" idx="1"/>
          </p:nvPr>
        </p:nvSpPr>
        <p:spPr bwMode="auto">
          <a:noFill/>
        </p:spPr>
        <p:txBody>
          <a:bodyPr/>
          <a:lstStyle/>
          <a:p>
            <a:pPr eaLnBrk="1" hangingPunct="1">
              <a:spcBef>
                <a:spcPct val="0"/>
              </a:spcBef>
            </a:pPr>
            <a:r>
              <a:rPr lang="fr-FR" b="1" u="sng" smtClean="0"/>
              <a:t>Transition : le métier de mécatronicien se décline en de nombreux métiers.</a:t>
            </a:r>
          </a:p>
          <a:p>
            <a:pPr eaLnBrk="1" hangingPunct="1">
              <a:spcBef>
                <a:spcPct val="0"/>
              </a:spcBef>
            </a:pPr>
            <a:endParaRPr lang="fr-FR" b="1" u="sng" smtClean="0"/>
          </a:p>
          <a:p>
            <a:pPr eaLnBrk="1" hangingPunct="1">
              <a:spcBef>
                <a:spcPct val="0"/>
              </a:spcBef>
            </a:pPr>
            <a:r>
              <a:rPr lang="fr-FR" b="1" smtClean="0"/>
              <a:t>Dans les entreprises qui font de la mécatronique, il existe de nombreux métiers (dont le mécatronicien)</a:t>
            </a:r>
          </a:p>
        </p:txBody>
      </p:sp>
      <p:sp>
        <p:nvSpPr>
          <p:cNvPr id="56324" name="Espace réservé du numéro de diapositive 3"/>
          <p:cNvSpPr>
            <a:spLocks noGrp="1"/>
          </p:cNvSpPr>
          <p:nvPr>
            <p:ph type="sldNum" sz="quarter" idx="5"/>
          </p:nvPr>
        </p:nvSpPr>
        <p:spPr bwMode="auto">
          <a:noFill/>
          <a:ln>
            <a:miter lim="800000"/>
            <a:headEnd/>
            <a:tailEnd/>
          </a:ln>
        </p:spPr>
        <p:txBody>
          <a:bodyPr/>
          <a:lstStyle/>
          <a:p>
            <a:fld id="{E4569BF2-5058-4D1C-AB50-D0944C6DF510}" type="slidenum">
              <a:rPr lang="fr-FR" smtClean="0"/>
              <a:pPr/>
              <a:t>18</a:t>
            </a:fld>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8371" name="Espace réservé des commentaires 2"/>
          <p:cNvSpPr>
            <a:spLocks noGrp="1"/>
          </p:cNvSpPr>
          <p:nvPr>
            <p:ph type="body" idx="1"/>
          </p:nvPr>
        </p:nvSpPr>
        <p:spPr bwMode="auto">
          <a:noFill/>
        </p:spPr>
        <p:txBody>
          <a:bodyPr/>
          <a:lstStyle/>
          <a:p>
            <a:pPr eaLnBrk="1" hangingPunct="1">
              <a:spcBef>
                <a:spcPct val="0"/>
              </a:spcBef>
            </a:pPr>
            <a:r>
              <a:rPr lang="fr-FR" smtClean="0"/>
              <a:t>Autres exemples de métiers de la conception: </a:t>
            </a:r>
          </a:p>
          <a:p>
            <a:pPr eaLnBrk="1" hangingPunct="1">
              <a:spcBef>
                <a:spcPct val="0"/>
              </a:spcBef>
            </a:pPr>
            <a:endParaRPr lang="fr-FR" smtClean="0"/>
          </a:p>
          <a:p>
            <a:pPr eaLnBrk="1" hangingPunct="1">
              <a:spcBef>
                <a:spcPct val="0"/>
              </a:spcBef>
              <a:buFontTx/>
              <a:buChar char="-"/>
            </a:pPr>
            <a:r>
              <a:rPr lang="fr-FR" smtClean="0"/>
              <a:t> Ingénieur R&amp;D : il recherche ce qui pourra améliorer les composants (recherche sur la matière, des capteurs…).</a:t>
            </a:r>
          </a:p>
          <a:p>
            <a:pPr eaLnBrk="1" hangingPunct="1">
              <a:spcBef>
                <a:spcPct val="0"/>
              </a:spcBef>
              <a:buFontTx/>
              <a:buChar char="-"/>
            </a:pPr>
            <a:r>
              <a:rPr lang="fr-FR" smtClean="0"/>
              <a:t> Technicien ou ingénieur de Bureau d’Etudes : il développe les nouveaux projets imaginés en R&amp;D.</a:t>
            </a:r>
          </a:p>
          <a:p>
            <a:pPr eaLnBrk="1" hangingPunct="1">
              <a:spcBef>
                <a:spcPct val="0"/>
              </a:spcBef>
              <a:buFontTx/>
              <a:buChar char="-"/>
            </a:pPr>
            <a:r>
              <a:rPr lang="fr-FR" smtClean="0"/>
              <a:t> Calcul / simulation : il teste les produits sur ordinateur avant la production.</a:t>
            </a:r>
          </a:p>
          <a:p>
            <a:pPr eaLnBrk="1" hangingPunct="1">
              <a:spcBef>
                <a:spcPct val="0"/>
              </a:spcBef>
              <a:buFontTx/>
              <a:buChar char="-"/>
            </a:pPr>
            <a:r>
              <a:rPr lang="fr-FR" smtClean="0"/>
              <a:t> Projeteur : il conçoit les produit en les testant et les dessinant.</a:t>
            </a:r>
          </a:p>
          <a:p>
            <a:pPr eaLnBrk="1" hangingPunct="1">
              <a:spcBef>
                <a:spcPct val="0"/>
              </a:spcBef>
              <a:buFontTx/>
              <a:buChar char="-"/>
            </a:pPr>
            <a:r>
              <a:rPr lang="fr-FR" smtClean="0"/>
              <a:t> Dessinateur : il dessine les produits sur logiciels.</a:t>
            </a:r>
          </a:p>
        </p:txBody>
      </p:sp>
      <p:sp>
        <p:nvSpPr>
          <p:cNvPr id="58372" name="Espace réservé du numéro de diapositive 3"/>
          <p:cNvSpPr>
            <a:spLocks noGrp="1"/>
          </p:cNvSpPr>
          <p:nvPr>
            <p:ph type="sldNum" sz="quarter" idx="5"/>
          </p:nvPr>
        </p:nvSpPr>
        <p:spPr bwMode="auto">
          <a:noFill/>
          <a:ln>
            <a:miter lim="800000"/>
            <a:headEnd/>
            <a:tailEnd/>
          </a:ln>
        </p:spPr>
        <p:txBody>
          <a:bodyPr/>
          <a:lstStyle/>
          <a:p>
            <a:fld id="{A4E0ADEE-2AD3-4B30-B918-9B19F7CD7884}" type="slidenum">
              <a:rPr lang="fr-FR" smtClean="0"/>
              <a:pPr/>
              <a:t>19</a:t>
            </a:fld>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6083" name="Espace réservé des commentaires 2"/>
          <p:cNvSpPr>
            <a:spLocks noGrp="1"/>
          </p:cNvSpPr>
          <p:nvPr>
            <p:ph type="body" idx="1"/>
          </p:nvPr>
        </p:nvSpPr>
        <p:spPr bwMode="auto">
          <a:noFill/>
        </p:spPr>
        <p:txBody>
          <a:bodyPr/>
          <a:lstStyle/>
          <a:p>
            <a:endParaRPr lang="fr-FR" smtClean="0"/>
          </a:p>
        </p:txBody>
      </p:sp>
      <p:sp>
        <p:nvSpPr>
          <p:cNvPr id="46084" name="Espace réservé du numéro de diapositive 3"/>
          <p:cNvSpPr>
            <a:spLocks noGrp="1"/>
          </p:cNvSpPr>
          <p:nvPr>
            <p:ph type="sldNum" sz="quarter" idx="5"/>
          </p:nvPr>
        </p:nvSpPr>
        <p:spPr bwMode="auto">
          <a:noFill/>
          <a:ln>
            <a:miter lim="800000"/>
            <a:headEnd/>
            <a:tailEnd/>
          </a:ln>
        </p:spPr>
        <p:txBody>
          <a:bodyPr/>
          <a:lstStyle/>
          <a:p>
            <a:fld id="{F2E5C40F-ACFA-4CF7-901A-DEE495784518}" type="slidenum">
              <a:rPr lang="fr-FR" smtClean="0"/>
              <a:pPr/>
              <a:t>2</a:t>
            </a:fld>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9395" name="Espace réservé des commentaires 2"/>
          <p:cNvSpPr>
            <a:spLocks noGrp="1"/>
          </p:cNvSpPr>
          <p:nvPr>
            <p:ph type="body" idx="1"/>
          </p:nvPr>
        </p:nvSpPr>
        <p:spPr bwMode="auto">
          <a:noFill/>
        </p:spPr>
        <p:txBody>
          <a:bodyPr/>
          <a:lstStyle/>
          <a:p>
            <a:pPr eaLnBrk="1" hangingPunct="1">
              <a:spcBef>
                <a:spcPct val="0"/>
              </a:spcBef>
            </a:pPr>
            <a:r>
              <a:rPr lang="fr-FR" smtClean="0"/>
              <a:t>Pour éclairer, autres exemples de métiers de la production: affûteur, fraiseur, tourneur, tailleur d</a:t>
            </a:r>
            <a:r>
              <a:rPr lang="fr-FR" altLang="fr-FR" smtClean="0"/>
              <a:t>’</a:t>
            </a:r>
            <a:r>
              <a:rPr lang="fr-FR" smtClean="0"/>
              <a:t>engrenages, soudeur, rectifieur, perceur, assembleur, monteur, metteur au point, outilleur, métallurgiste, opérateur commande numérique, technicien FAO (Fabrication Assistée par Ordinateur), manager d</a:t>
            </a:r>
            <a:r>
              <a:rPr lang="fr-FR" altLang="fr-FR" smtClean="0"/>
              <a:t>’</a:t>
            </a:r>
            <a:r>
              <a:rPr lang="fr-FR" smtClean="0"/>
              <a:t>équipe ou d</a:t>
            </a:r>
            <a:r>
              <a:rPr lang="fr-FR" altLang="fr-FR" smtClean="0"/>
              <a:t>’</a:t>
            </a:r>
            <a:r>
              <a:rPr lang="fr-FR" smtClean="0"/>
              <a:t>atelier.</a:t>
            </a:r>
          </a:p>
          <a:p>
            <a:pPr eaLnBrk="1" hangingPunct="1">
              <a:spcBef>
                <a:spcPct val="0"/>
              </a:spcBef>
            </a:pPr>
            <a:endParaRPr lang="fr-FR" smtClean="0"/>
          </a:p>
          <a:p>
            <a:pPr eaLnBrk="1" hangingPunct="1">
              <a:spcBef>
                <a:spcPct val="0"/>
              </a:spcBef>
            </a:pPr>
            <a:r>
              <a:rPr lang="fr-FR" smtClean="0"/>
              <a:t>Toutes ces personnes fabriquent les composants imaginés et créés par les gens de la Conception.</a:t>
            </a:r>
          </a:p>
          <a:p>
            <a:pPr eaLnBrk="1" hangingPunct="1">
              <a:spcBef>
                <a:spcPct val="0"/>
              </a:spcBef>
            </a:pPr>
            <a:r>
              <a:rPr lang="fr-FR" smtClean="0"/>
              <a:t>Ils organisent, surveillent les machines et la production. Ils travaillent en équipe mais sont chacun responsables de leurs machines.</a:t>
            </a:r>
          </a:p>
        </p:txBody>
      </p:sp>
      <p:sp>
        <p:nvSpPr>
          <p:cNvPr id="59396" name="Espace réservé du numéro de diapositive 3"/>
          <p:cNvSpPr>
            <a:spLocks noGrp="1"/>
          </p:cNvSpPr>
          <p:nvPr>
            <p:ph type="sldNum" sz="quarter" idx="5"/>
          </p:nvPr>
        </p:nvSpPr>
        <p:spPr bwMode="auto">
          <a:noFill/>
          <a:ln>
            <a:miter lim="800000"/>
            <a:headEnd/>
            <a:tailEnd/>
          </a:ln>
        </p:spPr>
        <p:txBody>
          <a:bodyPr/>
          <a:lstStyle/>
          <a:p>
            <a:fld id="{9A4A7F1F-2BA6-4435-B209-441903A7982C}" type="slidenum">
              <a:rPr lang="fr-FR" smtClean="0"/>
              <a:pPr/>
              <a:t>20</a:t>
            </a:fld>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0419" name="Espace réservé des commentaires 2"/>
          <p:cNvSpPr>
            <a:spLocks noGrp="1"/>
          </p:cNvSpPr>
          <p:nvPr>
            <p:ph type="body" idx="1"/>
          </p:nvPr>
        </p:nvSpPr>
        <p:spPr bwMode="auto">
          <a:noFill/>
        </p:spPr>
        <p:txBody>
          <a:bodyPr/>
          <a:lstStyle/>
          <a:p>
            <a:pPr eaLnBrk="1" hangingPunct="1">
              <a:spcBef>
                <a:spcPct val="0"/>
              </a:spcBef>
            </a:pPr>
            <a:r>
              <a:rPr lang="fr-FR" smtClean="0"/>
              <a:t>Dans une entreprise mécatronique, la qualité des produits est très importante. Elle permet de répondre aux besoins précis des clients. </a:t>
            </a:r>
          </a:p>
          <a:p>
            <a:pPr eaLnBrk="1" hangingPunct="1">
              <a:spcBef>
                <a:spcPct val="0"/>
              </a:spcBef>
            </a:pPr>
            <a:r>
              <a:rPr lang="fr-FR" smtClean="0"/>
              <a:t>Mais il faut également savoir produire pour répondre à des normes environnementales strictes. Il faut produire tout en économisant les ressources et faire en sorte que chacun travaille en toute sécurité. Ces missions sont celles du technicien ou ingénieur Environnement et Sécurité.</a:t>
            </a:r>
          </a:p>
        </p:txBody>
      </p:sp>
      <p:sp>
        <p:nvSpPr>
          <p:cNvPr id="60420" name="Espace réservé du numéro de diapositive 3"/>
          <p:cNvSpPr>
            <a:spLocks noGrp="1"/>
          </p:cNvSpPr>
          <p:nvPr>
            <p:ph type="sldNum" sz="quarter" idx="5"/>
          </p:nvPr>
        </p:nvSpPr>
        <p:spPr bwMode="auto">
          <a:noFill/>
          <a:ln>
            <a:miter lim="800000"/>
            <a:headEnd/>
            <a:tailEnd/>
          </a:ln>
        </p:spPr>
        <p:txBody>
          <a:bodyPr/>
          <a:lstStyle/>
          <a:p>
            <a:fld id="{5A54C7F1-C62B-43F3-98D8-EBE9603E4D04}" type="slidenum">
              <a:rPr lang="fr-FR" smtClean="0"/>
              <a:pPr/>
              <a:t>21</a:t>
            </a:fld>
            <a:endParaRPr 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1443" name="Espace réservé des commentaires 2"/>
          <p:cNvSpPr>
            <a:spLocks noGrp="1"/>
          </p:cNvSpPr>
          <p:nvPr>
            <p:ph type="body" idx="1"/>
          </p:nvPr>
        </p:nvSpPr>
        <p:spPr bwMode="auto">
          <a:noFill/>
        </p:spPr>
        <p:txBody>
          <a:bodyPr/>
          <a:lstStyle/>
          <a:p>
            <a:pPr eaLnBrk="1" hangingPunct="1">
              <a:spcBef>
                <a:spcPct val="0"/>
              </a:spcBef>
            </a:pPr>
            <a:r>
              <a:rPr lang="fr-FR" smtClean="0"/>
              <a:t>Pour éclairer, autres exemples de métiers d</a:t>
            </a:r>
            <a:r>
              <a:rPr lang="fr-FR" altLang="ja-JP" smtClean="0"/>
              <a:t>’achat-vente - SAV : ingénieur d’applications, ingénieur d’affaires, support technique ...</a:t>
            </a:r>
          </a:p>
          <a:p>
            <a:pPr eaLnBrk="1" hangingPunct="1">
              <a:spcBef>
                <a:spcPct val="0"/>
              </a:spcBef>
            </a:pPr>
            <a:endParaRPr lang="fr-FR" altLang="ja-JP" smtClean="0"/>
          </a:p>
          <a:p>
            <a:pPr eaLnBrk="1" hangingPunct="1">
              <a:spcBef>
                <a:spcPct val="0"/>
              </a:spcBef>
            </a:pPr>
            <a:r>
              <a:rPr lang="fr-FR" smtClean="0"/>
              <a:t>Ces personnes ont pour mission de vendre les produits développés par l’entreprise. Ils doivent rencontrer les clients dans le monde entier, comprendre leurs besoins et trouver avec eux des solutions. Une fois les produits vendus, elles restent en lien avec les clients afin de les aider dans la maintenance des installations.</a:t>
            </a:r>
          </a:p>
        </p:txBody>
      </p:sp>
      <p:sp>
        <p:nvSpPr>
          <p:cNvPr id="61444" name="Espace réservé du numéro de diapositive 3"/>
          <p:cNvSpPr>
            <a:spLocks noGrp="1"/>
          </p:cNvSpPr>
          <p:nvPr>
            <p:ph type="sldNum" sz="quarter" idx="5"/>
          </p:nvPr>
        </p:nvSpPr>
        <p:spPr bwMode="auto">
          <a:noFill/>
          <a:ln>
            <a:miter lim="800000"/>
            <a:headEnd/>
            <a:tailEnd/>
          </a:ln>
        </p:spPr>
        <p:txBody>
          <a:bodyPr/>
          <a:lstStyle/>
          <a:p>
            <a:fld id="{B8693869-3B9B-470E-B365-91A32833A53D}" type="slidenum">
              <a:rPr lang="fr-FR" smtClean="0"/>
              <a:pPr/>
              <a:t>22</a:t>
            </a:fld>
            <a:endParaRPr lang="fr-F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2467" name="Espace réservé des commentaires 2"/>
          <p:cNvSpPr>
            <a:spLocks noGrp="1"/>
          </p:cNvSpPr>
          <p:nvPr>
            <p:ph type="body" idx="1"/>
          </p:nvPr>
        </p:nvSpPr>
        <p:spPr bwMode="auto">
          <a:noFill/>
        </p:spPr>
        <p:txBody>
          <a:bodyPr/>
          <a:lstStyle/>
          <a:p>
            <a:pPr eaLnBrk="1" hangingPunct="1">
              <a:spcBef>
                <a:spcPct val="0"/>
              </a:spcBef>
            </a:pPr>
            <a:r>
              <a:rPr lang="fr-FR" smtClean="0"/>
              <a:t>On oublie souvent que dans les entreprises, on achète aussi des matières premières ou des composants pour créer ses produits. Ces composants électronique, ou mécaniques s’intègrent dans le produit final. Les personnes qui se chargent de cela ont donc un rôle clé et doivent travailler en lien avec les services de bureaux d’études ou de production pour acheter ce qu’il y a de plus adapté.</a:t>
            </a:r>
          </a:p>
          <a:p>
            <a:pPr eaLnBrk="1" hangingPunct="1">
              <a:spcBef>
                <a:spcPct val="0"/>
              </a:spcBef>
            </a:pPr>
            <a:endParaRPr lang="fr-FR" b="1" u="sng" smtClean="0"/>
          </a:p>
          <a:p>
            <a:pPr eaLnBrk="1" hangingPunct="1">
              <a:spcBef>
                <a:spcPct val="0"/>
              </a:spcBef>
            </a:pPr>
            <a:r>
              <a:rPr lang="fr-FR" b="1" u="sng" smtClean="0"/>
              <a:t>Transition : qu</a:t>
            </a:r>
            <a:r>
              <a:rPr lang="fr-FR" altLang="ja-JP" b="1" u="sng" smtClean="0"/>
              <a:t>’est-ce que permet la diversité de ces métiers?</a:t>
            </a:r>
          </a:p>
          <a:p>
            <a:pPr eaLnBrk="1" hangingPunct="1">
              <a:spcBef>
                <a:spcPct val="0"/>
              </a:spcBef>
            </a:pPr>
            <a:r>
              <a:rPr lang="fr-FR" b="1" smtClean="0"/>
              <a:t>Réponse:</a:t>
            </a:r>
            <a:r>
              <a:rPr lang="fr-FR" smtClean="0"/>
              <a:t> des réponses spécifiques apportées par de véritables spécialistes. </a:t>
            </a:r>
          </a:p>
          <a:p>
            <a:pPr eaLnBrk="1" hangingPunct="1">
              <a:spcBef>
                <a:spcPct val="0"/>
              </a:spcBef>
            </a:pPr>
            <a:endParaRPr lang="fr-FR" smtClean="0"/>
          </a:p>
          <a:p>
            <a:pPr eaLnBrk="1" hangingPunct="1">
              <a:spcBef>
                <a:spcPct val="0"/>
              </a:spcBef>
            </a:pPr>
            <a:r>
              <a:rPr lang="fr-FR" b="1" smtClean="0">
                <a:solidFill>
                  <a:srgbClr val="FFFFFF"/>
                </a:solidFill>
                <a:latin typeface="Gill Sans MT" pitchFamily="34" charset="0"/>
              </a:rPr>
              <a:t>L</a:t>
            </a:r>
            <a:r>
              <a:rPr lang="fr-FR" altLang="fr-FR" b="1" smtClean="0">
                <a:solidFill>
                  <a:srgbClr val="FFFFFF"/>
                </a:solidFill>
                <a:latin typeface="Gill Sans MT" pitchFamily="34" charset="0"/>
              </a:rPr>
              <a:t>’</a:t>
            </a:r>
            <a:r>
              <a:rPr lang="fr-FR" b="1" smtClean="0">
                <a:solidFill>
                  <a:srgbClr val="FFFFFF"/>
                </a:solidFill>
                <a:latin typeface="Gill Sans MT" pitchFamily="34" charset="0"/>
              </a:rPr>
              <a:t>esprit entrepreneurial de la mécatronique garantit l</a:t>
            </a:r>
            <a:r>
              <a:rPr lang="fr-FR" altLang="fr-FR" b="1" smtClean="0">
                <a:solidFill>
                  <a:srgbClr val="FFFFFF"/>
                </a:solidFill>
                <a:latin typeface="Gill Sans MT" pitchFamily="34" charset="0"/>
              </a:rPr>
              <a:t>’</a:t>
            </a:r>
            <a:r>
              <a:rPr lang="fr-FR" b="1" smtClean="0">
                <a:solidFill>
                  <a:srgbClr val="FFFFFF"/>
                </a:solidFill>
                <a:latin typeface="Gill Sans MT" pitchFamily="34" charset="0"/>
              </a:rPr>
              <a:t>apport de réponses spécifiques par des spécialistes hautement qualifiés.</a:t>
            </a:r>
          </a:p>
          <a:p>
            <a:pPr eaLnBrk="1" hangingPunct="1">
              <a:spcBef>
                <a:spcPct val="0"/>
              </a:spcBef>
            </a:pPr>
            <a:endParaRPr lang="fr-FR" b="1" smtClean="0"/>
          </a:p>
          <a:p>
            <a:r>
              <a:rPr lang="fr-FR" smtClean="0"/>
              <a:t>Par exemple, les systèmes spécifiques mis au point pour équiper les </a:t>
            </a:r>
            <a:r>
              <a:rPr lang="fr-FR" b="1" smtClean="0"/>
              <a:t>éoliennes</a:t>
            </a:r>
            <a:r>
              <a:rPr lang="fr-FR" smtClean="0"/>
              <a:t> permettent d</a:t>
            </a:r>
            <a:r>
              <a:rPr lang="fr-FR" altLang="fr-FR" smtClean="0"/>
              <a:t>’</a:t>
            </a:r>
            <a:r>
              <a:rPr lang="fr-FR" smtClean="0"/>
              <a:t>améliorer considérablement la disponibilité de ces appareils et d</a:t>
            </a:r>
            <a:r>
              <a:rPr lang="fr-FR" altLang="fr-FR" smtClean="0"/>
              <a:t>’</a:t>
            </a:r>
            <a:r>
              <a:rPr lang="fr-FR" smtClean="0"/>
              <a:t>en optimiser la maintenance. Ces véritables centrales de production d</a:t>
            </a:r>
            <a:r>
              <a:rPr lang="fr-FR" altLang="fr-FR" smtClean="0"/>
              <a:t>’</a:t>
            </a:r>
            <a:r>
              <a:rPr lang="fr-FR" smtClean="0"/>
              <a:t>énergie perchées à plusieurs dizaines de mètres au-dessus du sol, soumises à des vents violents et fréquemment à des embruns salins doivent pouvoir fonctionner avec le minimum d</a:t>
            </a:r>
            <a:r>
              <a:rPr lang="fr-FR" altLang="fr-FR" smtClean="0"/>
              <a:t>’</a:t>
            </a:r>
            <a:r>
              <a:rPr lang="fr-FR" smtClean="0"/>
              <a:t>intervention humaine. </a:t>
            </a:r>
          </a:p>
          <a:p>
            <a:endParaRPr lang="fr-FR" smtClean="0"/>
          </a:p>
          <a:p>
            <a:r>
              <a:rPr lang="fr-FR" smtClean="0"/>
              <a:t>Les systèmes de surveillance à distance permettent de caractériser les pannes ou les risques de pannes, de les localiser avec précision et de faire ainsi intervenir le technicien approprié au meilleur moment.</a:t>
            </a:r>
          </a:p>
          <a:p>
            <a:pPr eaLnBrk="1" hangingPunct="1">
              <a:spcBef>
                <a:spcPct val="0"/>
              </a:spcBef>
            </a:pPr>
            <a:endParaRPr lang="fr-FR" b="1" smtClean="0"/>
          </a:p>
          <a:p>
            <a:endParaRPr lang="fr-FR" smtClean="0"/>
          </a:p>
        </p:txBody>
      </p:sp>
      <p:sp>
        <p:nvSpPr>
          <p:cNvPr id="62468" name="Espace réservé du numéro de diapositive 3"/>
          <p:cNvSpPr>
            <a:spLocks noGrp="1"/>
          </p:cNvSpPr>
          <p:nvPr>
            <p:ph type="sldNum" sz="quarter" idx="5"/>
          </p:nvPr>
        </p:nvSpPr>
        <p:spPr bwMode="auto">
          <a:noFill/>
          <a:ln>
            <a:miter lim="800000"/>
            <a:headEnd/>
            <a:tailEnd/>
          </a:ln>
        </p:spPr>
        <p:txBody>
          <a:bodyPr/>
          <a:lstStyle/>
          <a:p>
            <a:fld id="{DBE56CE2-D184-4F60-9D85-AE18B716BD91}" type="slidenum">
              <a:rPr lang="fr-FR" smtClean="0"/>
              <a:pPr/>
              <a:t>23</a:t>
            </a:fld>
            <a:endParaRPr lang="fr-F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5539" name="Espace réservé des commentaires 2"/>
          <p:cNvSpPr>
            <a:spLocks noGrp="1"/>
          </p:cNvSpPr>
          <p:nvPr>
            <p:ph type="body" idx="1"/>
          </p:nvPr>
        </p:nvSpPr>
        <p:spPr bwMode="auto">
          <a:noFill/>
        </p:spPr>
        <p:txBody>
          <a:bodyPr/>
          <a:lstStyle/>
          <a:p>
            <a:r>
              <a:rPr lang="fr-FR" smtClean="0"/>
              <a:t>La mécatronique, c’est l’avenir de la mécanique. L’intégration de toutes ces technologies (mécanique + informatique + électronique + NTIC) pour en créer une nouvelle permet de faire évoluer les usines françaises, de faire gagner des parts de marchés partout dans le monde. Les entreprises de la mécatronique représentent en France 28 200 salariés.</a:t>
            </a:r>
          </a:p>
        </p:txBody>
      </p:sp>
      <p:sp>
        <p:nvSpPr>
          <p:cNvPr id="65540" name="Espace réservé du numéro de diapositive 3"/>
          <p:cNvSpPr>
            <a:spLocks noGrp="1"/>
          </p:cNvSpPr>
          <p:nvPr>
            <p:ph type="sldNum" sz="quarter" idx="5"/>
          </p:nvPr>
        </p:nvSpPr>
        <p:spPr bwMode="auto">
          <a:noFill/>
          <a:ln>
            <a:miter lim="800000"/>
            <a:headEnd/>
            <a:tailEnd/>
          </a:ln>
        </p:spPr>
        <p:txBody>
          <a:bodyPr/>
          <a:lstStyle/>
          <a:p>
            <a:fld id="{44E7648F-24F3-4D13-BCA4-3EABD0F95565}" type="slidenum">
              <a:rPr lang="fr-FR" smtClean="0"/>
              <a:pPr/>
              <a:t>24</a:t>
            </a:fld>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6563" name="Espace réservé des commentaires 2"/>
          <p:cNvSpPr>
            <a:spLocks noGrp="1"/>
          </p:cNvSpPr>
          <p:nvPr>
            <p:ph type="body" idx="1"/>
          </p:nvPr>
        </p:nvSpPr>
        <p:spPr bwMode="auto">
          <a:noFill/>
        </p:spPr>
        <p:txBody>
          <a:bodyPr/>
          <a:lstStyle/>
          <a:p>
            <a:pPr defTabSz="457200" eaLnBrk="1" hangingPunct="1">
              <a:spcBef>
                <a:spcPct val="0"/>
              </a:spcBef>
            </a:pPr>
            <a:r>
              <a:rPr lang="fr-FR" b="1" smtClean="0">
                <a:solidFill>
                  <a:srgbClr val="FFFFFF"/>
                </a:solidFill>
              </a:rPr>
              <a:t>CAP</a:t>
            </a:r>
            <a:r>
              <a:rPr lang="fr-FR" smtClean="0">
                <a:solidFill>
                  <a:srgbClr val="FFFFFF"/>
                </a:solidFill>
              </a:rPr>
              <a:t> : Après la 3</a:t>
            </a:r>
            <a:r>
              <a:rPr lang="fr-FR" baseline="30000" smtClean="0">
                <a:solidFill>
                  <a:srgbClr val="FFFFFF"/>
                </a:solidFill>
              </a:rPr>
              <a:t>e</a:t>
            </a:r>
            <a:r>
              <a:rPr lang="fr-FR" smtClean="0">
                <a:solidFill>
                  <a:srgbClr val="FFFFFF"/>
                </a:solidFill>
              </a:rPr>
              <a:t>, en deux ans d</a:t>
            </a:r>
            <a:r>
              <a:rPr lang="fr-FR" altLang="fr-FR" smtClean="0">
                <a:solidFill>
                  <a:srgbClr val="FFFFFF"/>
                </a:solidFill>
              </a:rPr>
              <a:t>’</a:t>
            </a:r>
            <a:r>
              <a:rPr lang="fr-FR" smtClean="0">
                <a:solidFill>
                  <a:srgbClr val="FFFFFF"/>
                </a:solidFill>
              </a:rPr>
              <a:t>étude, il permet d</a:t>
            </a:r>
            <a:r>
              <a:rPr lang="fr-FR" altLang="fr-FR" smtClean="0">
                <a:solidFill>
                  <a:srgbClr val="FFFFFF"/>
                </a:solidFill>
              </a:rPr>
              <a:t>’</a:t>
            </a:r>
            <a:r>
              <a:rPr lang="fr-FR" smtClean="0">
                <a:solidFill>
                  <a:srgbClr val="FFFFFF"/>
                </a:solidFill>
              </a:rPr>
              <a:t>alterner période de cours et travaux pratiques en entreprise ou en atelier  : en construction mécanique, maintenance industrielle…</a:t>
            </a:r>
          </a:p>
          <a:p>
            <a:pPr defTabSz="457200" eaLnBrk="1" hangingPunct="1">
              <a:spcBef>
                <a:spcPct val="0"/>
              </a:spcBef>
            </a:pPr>
            <a:endParaRPr lang="fr-FR" smtClean="0">
              <a:solidFill>
                <a:srgbClr val="FFFFFF"/>
              </a:solidFill>
            </a:endParaRPr>
          </a:p>
          <a:p>
            <a:pPr defTabSz="457200" eaLnBrk="1" hangingPunct="1">
              <a:spcBef>
                <a:spcPct val="0"/>
              </a:spcBef>
            </a:pPr>
            <a:r>
              <a:rPr lang="fr-FR" b="1" smtClean="0">
                <a:solidFill>
                  <a:srgbClr val="FFFFFF"/>
                </a:solidFill>
              </a:rPr>
              <a:t>Bac général ou technologique </a:t>
            </a:r>
            <a:r>
              <a:rPr lang="fr-FR" smtClean="0">
                <a:solidFill>
                  <a:srgbClr val="FFFFFF"/>
                </a:solidFill>
              </a:rPr>
              <a:t>: séries générales S et ES, ou technologique, tel que le bac STI Génie mécanique ou STI2D (développement durable)…</a:t>
            </a:r>
          </a:p>
          <a:p>
            <a:pPr defTabSz="457200" eaLnBrk="1" hangingPunct="1">
              <a:spcBef>
                <a:spcPct val="0"/>
              </a:spcBef>
            </a:pPr>
            <a:r>
              <a:rPr lang="fr-FR" b="1" smtClean="0">
                <a:solidFill>
                  <a:srgbClr val="FFFFFF"/>
                </a:solidFill>
              </a:rPr>
              <a:t>Bac pro</a:t>
            </a:r>
            <a:r>
              <a:rPr lang="fr-FR" smtClean="0">
                <a:solidFill>
                  <a:srgbClr val="FFFFFF"/>
                </a:solidFill>
              </a:rPr>
              <a:t>: </a:t>
            </a:r>
            <a:r>
              <a:rPr lang="fr-FR" smtClean="0">
                <a:solidFill>
                  <a:schemeClr val="bg1"/>
                </a:solidFill>
              </a:rPr>
              <a:t>Après la 3</a:t>
            </a:r>
            <a:r>
              <a:rPr lang="fr-FR" baseline="30000" smtClean="0">
                <a:solidFill>
                  <a:schemeClr val="bg1"/>
                </a:solidFill>
              </a:rPr>
              <a:t>e</a:t>
            </a:r>
            <a:r>
              <a:rPr lang="fr-FR" smtClean="0">
                <a:solidFill>
                  <a:schemeClr val="bg1"/>
                </a:solidFill>
              </a:rPr>
              <a:t>, en trois ans d</a:t>
            </a:r>
            <a:r>
              <a:rPr lang="fr-FR" altLang="fr-FR" smtClean="0">
                <a:solidFill>
                  <a:schemeClr val="bg1"/>
                </a:solidFill>
              </a:rPr>
              <a:t>’</a:t>
            </a:r>
            <a:r>
              <a:rPr lang="fr-FR" smtClean="0">
                <a:solidFill>
                  <a:schemeClr val="bg1"/>
                </a:solidFill>
              </a:rPr>
              <a:t>étude : il permet d</a:t>
            </a:r>
            <a:r>
              <a:rPr lang="fr-FR" altLang="fr-FR" smtClean="0">
                <a:solidFill>
                  <a:schemeClr val="bg1"/>
                </a:solidFill>
              </a:rPr>
              <a:t>’</a:t>
            </a:r>
            <a:r>
              <a:rPr lang="fr-FR" smtClean="0">
                <a:solidFill>
                  <a:schemeClr val="bg1"/>
                </a:solidFill>
              </a:rPr>
              <a:t>accéder rapidement à un poste opérationnel au sein d</a:t>
            </a:r>
            <a:r>
              <a:rPr lang="fr-FR" altLang="fr-FR" smtClean="0">
                <a:solidFill>
                  <a:schemeClr val="bg1"/>
                </a:solidFill>
              </a:rPr>
              <a:t>’</a:t>
            </a:r>
            <a:r>
              <a:rPr lang="fr-FR" smtClean="0">
                <a:solidFill>
                  <a:schemeClr val="bg1"/>
                </a:solidFill>
              </a:rPr>
              <a:t>une entreprise, et d</a:t>
            </a:r>
            <a:r>
              <a:rPr lang="fr-FR" altLang="fr-FR" smtClean="0">
                <a:solidFill>
                  <a:schemeClr val="bg1"/>
                </a:solidFill>
              </a:rPr>
              <a:t>’</a:t>
            </a:r>
            <a:r>
              <a:rPr lang="fr-FR" smtClean="0">
                <a:solidFill>
                  <a:schemeClr val="bg1"/>
                </a:solidFill>
              </a:rPr>
              <a:t>acquérir des compétences et des méthodes de travail plus pointue dans plusieurs spécialités.</a:t>
            </a:r>
          </a:p>
          <a:p>
            <a:pPr defTabSz="457200" eaLnBrk="1" hangingPunct="1">
              <a:spcBef>
                <a:spcPct val="0"/>
              </a:spcBef>
            </a:pPr>
            <a:r>
              <a:rPr lang="fr-FR" smtClean="0">
                <a:solidFill>
                  <a:schemeClr val="bg1"/>
                </a:solidFill>
              </a:rPr>
              <a:t>Ex : en construction mécanique, génie mécanique, étude et définition de produits industriels, maintenance des équipements industriels, technicien outilleur.</a:t>
            </a:r>
          </a:p>
          <a:p>
            <a:pPr defTabSz="457200" eaLnBrk="1" hangingPunct="1">
              <a:spcBef>
                <a:spcPct val="0"/>
              </a:spcBef>
            </a:pPr>
            <a:endParaRPr lang="fr-FR" smtClean="0">
              <a:solidFill>
                <a:schemeClr val="bg1"/>
              </a:solidFill>
            </a:endParaRPr>
          </a:p>
          <a:p>
            <a:pPr defTabSz="457200" eaLnBrk="1" hangingPunct="1">
              <a:spcBef>
                <a:spcPct val="0"/>
              </a:spcBef>
            </a:pPr>
            <a:r>
              <a:rPr lang="fr-FR" b="1" smtClean="0">
                <a:solidFill>
                  <a:schemeClr val="bg1"/>
                </a:solidFill>
              </a:rPr>
              <a:t>Mention complémentaire : </a:t>
            </a:r>
            <a:r>
              <a:rPr lang="fr-FR" smtClean="0">
                <a:solidFill>
                  <a:schemeClr val="bg1"/>
                </a:solidFill>
              </a:rPr>
              <a:t>bac +1 Maintenance des installations oléo hydrauliques et pneumatiques</a:t>
            </a:r>
          </a:p>
          <a:p>
            <a:pPr defTabSz="457200" eaLnBrk="1" hangingPunct="1">
              <a:spcBef>
                <a:spcPct val="0"/>
              </a:spcBef>
            </a:pPr>
            <a:endParaRPr lang="fr-FR" smtClean="0">
              <a:solidFill>
                <a:srgbClr val="FFFFFF"/>
              </a:solidFill>
            </a:endParaRPr>
          </a:p>
          <a:p>
            <a:pPr defTabSz="457200" eaLnBrk="1" hangingPunct="1">
              <a:spcBef>
                <a:spcPct val="0"/>
              </a:spcBef>
            </a:pPr>
            <a:r>
              <a:rPr lang="fr-FR" b="1" smtClean="0">
                <a:solidFill>
                  <a:srgbClr val="FFFFFF"/>
                </a:solidFill>
              </a:rPr>
              <a:t>BTS</a:t>
            </a:r>
            <a:r>
              <a:rPr lang="fr-FR" smtClean="0">
                <a:solidFill>
                  <a:srgbClr val="FFFFFF"/>
                </a:solidFill>
              </a:rPr>
              <a:t>: Bac + 2 : Le BTS propose, en deux ans d</a:t>
            </a:r>
            <a:r>
              <a:rPr lang="fr-FR" altLang="fr-FR" smtClean="0">
                <a:solidFill>
                  <a:srgbClr val="FFFFFF"/>
                </a:solidFill>
              </a:rPr>
              <a:t>’</a:t>
            </a:r>
            <a:r>
              <a:rPr lang="fr-FR" smtClean="0">
                <a:solidFill>
                  <a:srgbClr val="FFFFFF"/>
                </a:solidFill>
              </a:rPr>
              <a:t>études après le bac, des enseignements professionnels:  en conception de produits industriels (CPI), production mécanique (IPM), mécanique et automatisme industriel (CRSA), maintenance industrielle… </a:t>
            </a:r>
          </a:p>
          <a:p>
            <a:pPr defTabSz="457200" eaLnBrk="1" hangingPunct="1">
              <a:spcBef>
                <a:spcPct val="0"/>
              </a:spcBef>
            </a:pPr>
            <a:r>
              <a:rPr lang="fr-FR" b="1" smtClean="0">
                <a:solidFill>
                  <a:srgbClr val="FFFFFF"/>
                </a:solidFill>
              </a:rPr>
              <a:t>DUT</a:t>
            </a:r>
            <a:r>
              <a:rPr lang="fr-FR" smtClean="0">
                <a:solidFill>
                  <a:srgbClr val="FFFFFF"/>
                </a:solidFill>
              </a:rPr>
              <a:t> : il propose, en deux ans d</a:t>
            </a:r>
            <a:r>
              <a:rPr lang="fr-FR" altLang="fr-FR" smtClean="0">
                <a:solidFill>
                  <a:srgbClr val="FFFFFF"/>
                </a:solidFill>
              </a:rPr>
              <a:t>’</a:t>
            </a:r>
            <a:r>
              <a:rPr lang="fr-FR" smtClean="0">
                <a:solidFill>
                  <a:srgbClr val="FFFFFF"/>
                </a:solidFill>
              </a:rPr>
              <a:t>études après le bac, une formation technique approfondie et une culture scientifique assez large. </a:t>
            </a:r>
          </a:p>
          <a:p>
            <a:pPr defTabSz="457200" eaLnBrk="1" hangingPunct="1">
              <a:spcBef>
                <a:spcPct val="0"/>
              </a:spcBef>
            </a:pPr>
            <a:r>
              <a:rPr lang="fr-FR" smtClean="0">
                <a:solidFill>
                  <a:srgbClr val="FFFFFF"/>
                </a:solidFill>
              </a:rPr>
              <a:t>Ex: en génie mécanique et productique, mesures physiques, gestion logistique et transport… </a:t>
            </a:r>
          </a:p>
          <a:p>
            <a:pPr defTabSz="457200" eaLnBrk="1" hangingPunct="1">
              <a:spcBef>
                <a:spcPct val="0"/>
              </a:spcBef>
            </a:pPr>
            <a:endParaRPr lang="fr-FR" smtClean="0">
              <a:solidFill>
                <a:srgbClr val="FFFFFF"/>
              </a:solidFill>
            </a:endParaRPr>
          </a:p>
          <a:p>
            <a:pPr defTabSz="457200" eaLnBrk="1" hangingPunct="1">
              <a:spcBef>
                <a:spcPct val="0"/>
              </a:spcBef>
            </a:pPr>
            <a:r>
              <a:rPr lang="fr-FR" b="1" smtClean="0">
                <a:solidFill>
                  <a:srgbClr val="FFFFFF"/>
                </a:solidFill>
              </a:rPr>
              <a:t>CQPM</a:t>
            </a:r>
            <a:r>
              <a:rPr lang="fr-FR" smtClean="0">
                <a:solidFill>
                  <a:srgbClr val="FFFFFF"/>
                </a:solidFill>
              </a:rPr>
              <a:t> : 3 Certificats de qualifications paritaires de la métallurgie sont reconnus par la profession : Technicien en maintenance des systèmes oléo hydrauliques, technicien en conception des systèmes oléo hydrauliques et technicien spécialiste en conception des transmissions mécaniques.</a:t>
            </a:r>
          </a:p>
          <a:p>
            <a:pPr defTabSz="457200" eaLnBrk="1" hangingPunct="1">
              <a:spcBef>
                <a:spcPct val="0"/>
              </a:spcBef>
            </a:pPr>
            <a:endParaRPr lang="fr-FR" smtClean="0">
              <a:solidFill>
                <a:srgbClr val="FFFFFF"/>
              </a:solidFill>
            </a:endParaRPr>
          </a:p>
          <a:p>
            <a:pPr defTabSz="457200" eaLnBrk="1" hangingPunct="1">
              <a:spcBef>
                <a:spcPct val="0"/>
              </a:spcBef>
            </a:pPr>
            <a:r>
              <a:rPr lang="fr-FR" b="1" smtClean="0">
                <a:solidFill>
                  <a:srgbClr val="FFFFFF"/>
                </a:solidFill>
              </a:rPr>
              <a:t>Licence pro</a:t>
            </a:r>
            <a:r>
              <a:rPr lang="fr-FR" smtClean="0">
                <a:solidFill>
                  <a:srgbClr val="FFFFFF"/>
                </a:solidFill>
              </a:rPr>
              <a:t>: un an après un bac + 2 : en conception mécanique, management de la chaîne logistique… La licence professionnelle forme en un an des étudiants ou  apprentis qui veulent se spécialiser dans la conception industrielle dans le secteur de la mécatronique. Elle permet d</a:t>
            </a:r>
            <a:r>
              <a:rPr lang="fr-FR" altLang="fr-FR" smtClean="0">
                <a:solidFill>
                  <a:srgbClr val="FFFFFF"/>
                </a:solidFill>
              </a:rPr>
              <a:t>’</a:t>
            </a:r>
            <a:r>
              <a:rPr lang="fr-FR" smtClean="0">
                <a:solidFill>
                  <a:srgbClr val="FFFFFF"/>
                </a:solidFill>
              </a:rPr>
              <a:t>accéder à des postes à responsabilité, et offre l</a:t>
            </a:r>
            <a:r>
              <a:rPr lang="fr-FR" altLang="fr-FR" smtClean="0">
                <a:solidFill>
                  <a:srgbClr val="FFFFFF"/>
                </a:solidFill>
              </a:rPr>
              <a:t>’</a:t>
            </a:r>
            <a:r>
              <a:rPr lang="fr-FR" smtClean="0">
                <a:solidFill>
                  <a:srgbClr val="FFFFFF"/>
                </a:solidFill>
              </a:rPr>
              <a:t>occasion de se spécialiser ou d</a:t>
            </a:r>
            <a:r>
              <a:rPr lang="fr-FR" altLang="fr-FR" smtClean="0">
                <a:solidFill>
                  <a:srgbClr val="FFFFFF"/>
                </a:solidFill>
              </a:rPr>
              <a:t>’</a:t>
            </a:r>
            <a:r>
              <a:rPr lang="fr-FR" smtClean="0">
                <a:solidFill>
                  <a:srgbClr val="FFFFFF"/>
                </a:solidFill>
              </a:rPr>
              <a:t>acquérir une compétence supplémentaire.</a:t>
            </a:r>
          </a:p>
          <a:p>
            <a:pPr defTabSz="457200" eaLnBrk="1" hangingPunct="1">
              <a:spcBef>
                <a:spcPct val="0"/>
              </a:spcBef>
            </a:pPr>
            <a:endParaRPr lang="fr-FR" smtClean="0">
              <a:solidFill>
                <a:srgbClr val="FFFFFF"/>
              </a:solidFill>
            </a:endParaRPr>
          </a:p>
          <a:p>
            <a:pPr defTabSz="457200" eaLnBrk="1" hangingPunct="1">
              <a:spcBef>
                <a:spcPct val="0"/>
              </a:spcBef>
            </a:pPr>
            <a:endParaRPr lang="fr-FR" smtClean="0">
              <a:solidFill>
                <a:srgbClr val="FFFFFF"/>
              </a:solidFill>
            </a:endParaRPr>
          </a:p>
          <a:p>
            <a:pPr defTabSz="457200" eaLnBrk="1" hangingPunct="1">
              <a:spcBef>
                <a:spcPct val="0"/>
              </a:spcBef>
            </a:pPr>
            <a:r>
              <a:rPr lang="fr-FR" b="1" smtClean="0">
                <a:solidFill>
                  <a:srgbClr val="FFFFFF"/>
                </a:solidFill>
              </a:rPr>
              <a:t>Master</a:t>
            </a:r>
            <a:r>
              <a:rPr lang="fr-FR" smtClean="0">
                <a:solidFill>
                  <a:srgbClr val="FFFFFF"/>
                </a:solidFill>
              </a:rPr>
              <a:t>: bac + 4 : Il se prépare en deux années. Il permet d</a:t>
            </a:r>
            <a:r>
              <a:rPr lang="fr-FR" altLang="fr-FR" smtClean="0">
                <a:solidFill>
                  <a:srgbClr val="FFFFFF"/>
                </a:solidFill>
              </a:rPr>
              <a:t>’</a:t>
            </a:r>
            <a:r>
              <a:rPr lang="fr-FR" smtClean="0">
                <a:solidFill>
                  <a:srgbClr val="FFFFFF"/>
                </a:solidFill>
              </a:rPr>
              <a:t>obtenir un diplôme de niveau bac + 5 et offre des métiers à valeur ajoutée. </a:t>
            </a:r>
          </a:p>
          <a:p>
            <a:pPr defTabSz="457200" eaLnBrk="1" hangingPunct="1">
              <a:spcBef>
                <a:spcPct val="0"/>
              </a:spcBef>
            </a:pPr>
            <a:r>
              <a:rPr lang="fr-FR" smtClean="0">
                <a:solidFill>
                  <a:srgbClr val="FFFFFF"/>
                </a:solidFill>
              </a:rPr>
              <a:t>2 types de master: master recherche et master professionnel.</a:t>
            </a:r>
          </a:p>
          <a:p>
            <a:pPr defTabSz="457200" eaLnBrk="1" hangingPunct="1">
              <a:spcBef>
                <a:spcPct val="0"/>
              </a:spcBef>
            </a:pPr>
            <a:endParaRPr lang="fr-FR" smtClean="0">
              <a:solidFill>
                <a:srgbClr val="FFFFFF"/>
              </a:solidFill>
            </a:endParaRPr>
          </a:p>
          <a:p>
            <a:pPr defTabSz="457200" eaLnBrk="1" hangingPunct="1">
              <a:spcBef>
                <a:spcPct val="0"/>
              </a:spcBef>
            </a:pPr>
            <a:r>
              <a:rPr lang="fr-FR" b="1" smtClean="0">
                <a:solidFill>
                  <a:srgbClr val="FFFFFF"/>
                </a:solidFill>
              </a:rPr>
              <a:t>Ecole d</a:t>
            </a:r>
            <a:r>
              <a:rPr lang="fr-FR" altLang="fr-FR" b="1" smtClean="0">
                <a:solidFill>
                  <a:srgbClr val="FFFFFF"/>
                </a:solidFill>
              </a:rPr>
              <a:t>’</a:t>
            </a:r>
            <a:r>
              <a:rPr lang="fr-FR" b="1" smtClean="0">
                <a:solidFill>
                  <a:srgbClr val="FFFFFF"/>
                </a:solidFill>
              </a:rPr>
              <a:t>ingénieur</a:t>
            </a:r>
            <a:r>
              <a:rPr lang="fr-FR" smtClean="0">
                <a:solidFill>
                  <a:srgbClr val="FFFFFF"/>
                </a:solidFill>
              </a:rPr>
              <a:t>: Polytechnique, Centrale, ENSAM, Université de Technologie de Compiègne (UTC), Polytech Annecy-Chambéry, HEI Châteauroux, EGSI La Rochelle, INSA de Strasbourg, de Lyon, ENI de Brest, de Tarbes……</a:t>
            </a:r>
          </a:p>
          <a:p>
            <a:pPr defTabSz="457200" eaLnBrk="1" hangingPunct="1">
              <a:spcBef>
                <a:spcPct val="0"/>
              </a:spcBef>
            </a:pPr>
            <a:r>
              <a:rPr lang="fr-FR" smtClean="0">
                <a:solidFill>
                  <a:srgbClr val="FFFFFF"/>
                </a:solidFill>
              </a:rPr>
              <a:t>Accessible sur dossier ou sur concours après un bac + 2, l</a:t>
            </a:r>
            <a:r>
              <a:rPr lang="fr-FR" altLang="fr-FR" smtClean="0">
                <a:solidFill>
                  <a:srgbClr val="FFFFFF"/>
                </a:solidFill>
              </a:rPr>
              <a:t>’</a:t>
            </a:r>
            <a:r>
              <a:rPr lang="fr-FR" smtClean="0">
                <a:solidFill>
                  <a:srgbClr val="FFFFFF"/>
                </a:solidFill>
              </a:rPr>
              <a:t>école d</a:t>
            </a:r>
            <a:r>
              <a:rPr lang="fr-FR" altLang="fr-FR" smtClean="0">
                <a:solidFill>
                  <a:srgbClr val="FFFFFF"/>
                </a:solidFill>
              </a:rPr>
              <a:t>’</a:t>
            </a:r>
            <a:r>
              <a:rPr lang="fr-FR" smtClean="0">
                <a:solidFill>
                  <a:srgbClr val="FFFFFF"/>
                </a:solidFill>
              </a:rPr>
              <a:t>ingénieur délivre un diplôme de niveau bac + 5. </a:t>
            </a:r>
          </a:p>
        </p:txBody>
      </p:sp>
      <p:sp>
        <p:nvSpPr>
          <p:cNvPr id="66564" name="Espace réservé du numéro de diapositive 3"/>
          <p:cNvSpPr>
            <a:spLocks noGrp="1"/>
          </p:cNvSpPr>
          <p:nvPr>
            <p:ph type="sldNum" sz="quarter" idx="5"/>
          </p:nvPr>
        </p:nvSpPr>
        <p:spPr bwMode="auto">
          <a:noFill/>
          <a:ln>
            <a:miter lim="800000"/>
            <a:headEnd/>
            <a:tailEnd/>
          </a:ln>
        </p:spPr>
        <p:txBody>
          <a:bodyPr/>
          <a:lstStyle/>
          <a:p>
            <a:fld id="{D9AFD9B8-203C-4437-B429-22EA09BD58D7}" type="slidenum">
              <a:rPr lang="fr-FR" smtClean="0"/>
              <a:pPr/>
              <a:t>25</a:t>
            </a:fld>
            <a:endParaRPr 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7587" name="Espace réservé des commentaires 2"/>
          <p:cNvSpPr>
            <a:spLocks noGrp="1"/>
          </p:cNvSpPr>
          <p:nvPr>
            <p:ph type="body" idx="1"/>
          </p:nvPr>
        </p:nvSpPr>
        <p:spPr bwMode="auto">
          <a:noFill/>
        </p:spPr>
        <p:txBody>
          <a:bodyPr/>
          <a:lstStyle/>
          <a:p>
            <a:pPr eaLnBrk="1" hangingPunct="1">
              <a:spcBef>
                <a:spcPct val="0"/>
              </a:spcBef>
            </a:pPr>
            <a:r>
              <a:rPr lang="fr-FR" smtClean="0"/>
              <a:t>On explique ici que deux solutions de parcours sont possibles : des formations très complètes qui préparent aux professions futures de l</a:t>
            </a:r>
            <a:r>
              <a:rPr lang="fr-FR" altLang="ja-JP" smtClean="0"/>
              <a:t>’apprenti.</a:t>
            </a:r>
          </a:p>
          <a:p>
            <a:pPr eaLnBrk="1" hangingPunct="1">
              <a:spcBef>
                <a:spcPct val="0"/>
              </a:spcBef>
            </a:pPr>
            <a:r>
              <a:rPr lang="fr-FR" altLang="ja-JP" smtClean="0"/>
              <a:t>Les deux voies sont intéressantes car les entreprises ont besoin d’un équilibre entre les deux. La voie de l’apprentissage est autant appréciée par les entreprises de la mécatronique.</a:t>
            </a:r>
          </a:p>
          <a:p>
            <a:pPr eaLnBrk="1" hangingPunct="1">
              <a:spcBef>
                <a:spcPct val="0"/>
              </a:spcBef>
            </a:pPr>
            <a:endParaRPr lang="fr-FR" smtClean="0"/>
          </a:p>
        </p:txBody>
      </p:sp>
      <p:sp>
        <p:nvSpPr>
          <p:cNvPr id="67588" name="Espace réservé du numéro de diapositive 3"/>
          <p:cNvSpPr>
            <a:spLocks noGrp="1"/>
          </p:cNvSpPr>
          <p:nvPr>
            <p:ph type="sldNum" sz="quarter" idx="5"/>
          </p:nvPr>
        </p:nvSpPr>
        <p:spPr bwMode="auto">
          <a:noFill/>
          <a:ln>
            <a:miter lim="800000"/>
            <a:headEnd/>
            <a:tailEnd/>
          </a:ln>
        </p:spPr>
        <p:txBody>
          <a:bodyPr/>
          <a:lstStyle/>
          <a:p>
            <a:fld id="{6835E4DD-03E4-43DE-8A2F-F87A5E57EC94}" type="slidenum">
              <a:rPr lang="fr-FR" smtClean="0"/>
              <a:pPr/>
              <a:t>26</a:t>
            </a:fld>
            <a:endParaRPr lang="fr-F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3" name="Espace réservé des commentaires 2"/>
          <p:cNvSpPr>
            <a:spLocks noGrp="1"/>
          </p:cNvSpPr>
          <p:nvPr>
            <p:ph type="body" idx="1"/>
          </p:nvPr>
        </p:nvSpPr>
        <p:spPr bwMode="auto">
          <a:extLst>
            <a:ext uri="{909E8E84-426E-40DD-AFC4-6F175D3DCCD1}"/>
            <a:ext uri="{91240B29-F687-4F45-9708-019B960494DF}"/>
          </a:extLst>
        </p:spPr>
        <p:txBody>
          <a:bodyPr/>
          <a:lstStyle/>
          <a:p>
            <a:pPr eaLnBrk="1" hangingPunct="1">
              <a:spcBef>
                <a:spcPct val="0"/>
              </a:spcBef>
              <a:defRPr/>
            </a:pPr>
            <a:r>
              <a:rPr lang="fr-FR" dirty="0" smtClean="0"/>
              <a:t>- </a:t>
            </a:r>
            <a:r>
              <a:rPr lang="fr-FR" u="sng" dirty="0" smtClean="0"/>
              <a:t>Confort</a:t>
            </a:r>
            <a:r>
              <a:rPr lang="fr-FR" dirty="0" smtClean="0"/>
              <a:t> : dans les TGV, des systèmes antivibratoires permettent le confort des passager.</a:t>
            </a:r>
          </a:p>
          <a:p>
            <a:pPr marL="171450" indent="-171450"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Sécurité</a:t>
            </a:r>
            <a:r>
              <a:rPr lang="fr-FR" dirty="0" smtClean="0"/>
              <a:t> : le grand du parc d’attraction s’arrête automatiquement en cas de défaillance. Autre exemple : les systèmes antivibratoires des ponts.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Précision</a:t>
            </a:r>
            <a:r>
              <a:rPr lang="fr-FR" dirty="0" smtClean="0"/>
              <a:t> : les robots avec des pinces s’actionnant grâce à des transmissions pneumatiques et leur ventouses sous vides permettent la manipulation d’objets sans les casser (œufs, échantillons de laboratoires…).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Productivité</a:t>
            </a:r>
            <a:r>
              <a:rPr lang="fr-FR" dirty="0" smtClean="0"/>
              <a:t> : les entreprises faisant de la mécatronique répondent à des besoins très précis des clients dans des délais rapides et à des prix compétitifs. Elles aident leurs clients de la conception jusqu’au recyclage du produit ou des machines.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Sûreté de fonctionnement </a:t>
            </a:r>
            <a:r>
              <a:rPr lang="fr-FR" dirty="0" smtClean="0"/>
              <a:t>: le train d’atterrissage de l’avion sort au bon moment, ne risque pas de surchauffe et est étanche aux résidus sur la piste qui pourraient venir l’enrayer grâce à des transmissions mécaniques et des systèmes d’étanchéité (joints). </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Economies d’énergie </a:t>
            </a:r>
            <a:r>
              <a:rPr lang="fr-FR" dirty="0" smtClean="0"/>
              <a:t>: l’escalator n’a pas besoin de tourner en continue lorsque personne ne l’emprunte. Des capteurs permettent de contrôler les mouvements. Le système </a:t>
            </a:r>
            <a:r>
              <a:rPr lang="fr-FR" i="1" dirty="0" err="1" smtClean="0"/>
              <a:t>start</a:t>
            </a:r>
            <a:r>
              <a:rPr lang="fr-FR" i="1" dirty="0" smtClean="0"/>
              <a:t> and go </a:t>
            </a:r>
            <a:r>
              <a:rPr lang="fr-FR" dirty="0" smtClean="0"/>
              <a:t>sur les scooters, voitures, bus…</a:t>
            </a:r>
          </a:p>
          <a:p>
            <a:pPr eaLnBrk="1" hangingPunct="1">
              <a:spcBef>
                <a:spcPct val="0"/>
              </a:spcBef>
              <a:buFontTx/>
              <a:buChar char="-"/>
              <a:defRPr/>
            </a:pPr>
            <a:endParaRPr lang="fr-FR" dirty="0" smtClean="0"/>
          </a:p>
          <a:p>
            <a:pPr eaLnBrk="1" hangingPunct="1">
              <a:spcBef>
                <a:spcPct val="0"/>
              </a:spcBef>
              <a:defRPr/>
            </a:pPr>
            <a:r>
              <a:rPr lang="fr-FR" b="1" u="sng" dirty="0" smtClean="0"/>
              <a:t>Transition avec le chapitre suivant : qui est à l</a:t>
            </a:r>
            <a:r>
              <a:rPr lang="fr-FR" altLang="ja-JP" b="1" u="sng" dirty="0" smtClean="0"/>
              <a:t>’origine de ces conceptions ?</a:t>
            </a:r>
            <a:endParaRPr lang="fr-FR" b="1" u="sng" dirty="0" smtClean="0"/>
          </a:p>
        </p:txBody>
      </p:sp>
      <p:sp>
        <p:nvSpPr>
          <p:cNvPr id="51204" name="Espace réservé du numéro de diapositive 3"/>
          <p:cNvSpPr>
            <a:spLocks noGrp="1"/>
          </p:cNvSpPr>
          <p:nvPr>
            <p:ph type="sldNum" sz="quarter" idx="5"/>
          </p:nvPr>
        </p:nvSpPr>
        <p:spPr bwMode="auto">
          <a:noFill/>
          <a:ln>
            <a:miter lim="800000"/>
            <a:headEnd/>
            <a:tailEnd/>
          </a:ln>
        </p:spPr>
        <p:txBody>
          <a:bodyPr/>
          <a:lstStyle/>
          <a:p>
            <a:fld id="{8F9DCFE2-F8CF-4497-B701-A799EB112409}" type="slidenum">
              <a:rPr lang="fr-FR" smtClean="0"/>
              <a:pPr/>
              <a:t>27</a:t>
            </a:fld>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3" name="Espace réservé des commentaires 2"/>
          <p:cNvSpPr>
            <a:spLocks noGrp="1"/>
          </p:cNvSpPr>
          <p:nvPr>
            <p:ph type="body" idx="1"/>
          </p:nvPr>
        </p:nvSpPr>
        <p:spPr bwMode="auto">
          <a:extLst>
            <a:ext uri="{909E8E84-426E-40DD-AFC4-6F175D3DCCD1}"/>
            <a:ext uri="{91240B29-F687-4F45-9708-019B960494DF}"/>
          </a:extLst>
        </p:spPr>
        <p:txBody>
          <a:bodyPr/>
          <a:lstStyle/>
          <a:p>
            <a:pPr eaLnBrk="1" hangingPunct="1">
              <a:spcBef>
                <a:spcPct val="0"/>
              </a:spcBef>
              <a:defRPr/>
            </a:pPr>
            <a:r>
              <a:rPr lang="fr-FR" dirty="0" smtClean="0"/>
              <a:t>- </a:t>
            </a:r>
            <a:r>
              <a:rPr lang="fr-FR" u="sng" dirty="0" smtClean="0"/>
              <a:t>Confort</a:t>
            </a:r>
            <a:r>
              <a:rPr lang="fr-FR" dirty="0" smtClean="0"/>
              <a:t> : dans les TGV, des systèmes antivibratoires permettent le confort des passager.</a:t>
            </a:r>
          </a:p>
          <a:p>
            <a:pPr marL="171450" indent="-171450"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Sécurité</a:t>
            </a:r>
            <a:r>
              <a:rPr lang="fr-FR" dirty="0" smtClean="0"/>
              <a:t> : le grand du parc d’attraction s’arrête automatiquement en cas de défaillance. Autre exemple : les systèmes antivibratoires des ponts.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Précision</a:t>
            </a:r>
            <a:r>
              <a:rPr lang="fr-FR" dirty="0" smtClean="0"/>
              <a:t> : les robots avec des pinces s’actionnant grâce à des transmissions pneumatiques et leur ventouses sous vides permettent la manipulation d’objets sans les casser (œufs, échantillons de laboratoires…).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Productivité</a:t>
            </a:r>
            <a:r>
              <a:rPr lang="fr-FR" dirty="0" smtClean="0"/>
              <a:t> : les entreprises faisant de la mécatronique répondent à des besoins très précis des clients dans des délais rapides et à des prix compétitifs. Elles aident leurs clients de la conception jusqu’au recyclage du produit ou des machines.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Sûreté de fonctionnement </a:t>
            </a:r>
            <a:r>
              <a:rPr lang="fr-FR" dirty="0" smtClean="0"/>
              <a:t>: le train d’atterrissage de l’avion sort au bon moment, ne risque pas de surchauffe et est étanche aux résidus sur la piste qui pourraient venir l’enrayer grâce à des transmissions mécaniques et des systèmes d’étanchéité (joints). </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Economies d’énergie </a:t>
            </a:r>
            <a:r>
              <a:rPr lang="fr-FR" dirty="0" smtClean="0"/>
              <a:t>: l’escalator n’a pas besoin de tourner en continue lorsque personne ne l’emprunte. Des capteurs permettent de contrôler les mouvements. Le système </a:t>
            </a:r>
            <a:r>
              <a:rPr lang="fr-FR" i="1" dirty="0" err="1" smtClean="0"/>
              <a:t>start</a:t>
            </a:r>
            <a:r>
              <a:rPr lang="fr-FR" i="1" dirty="0" smtClean="0"/>
              <a:t> and go </a:t>
            </a:r>
            <a:r>
              <a:rPr lang="fr-FR" dirty="0" smtClean="0"/>
              <a:t>sur les scooters, voitures, bus…</a:t>
            </a:r>
          </a:p>
          <a:p>
            <a:pPr eaLnBrk="1" hangingPunct="1">
              <a:spcBef>
                <a:spcPct val="0"/>
              </a:spcBef>
              <a:buFontTx/>
              <a:buChar char="-"/>
              <a:defRPr/>
            </a:pPr>
            <a:endParaRPr lang="fr-FR" dirty="0" smtClean="0"/>
          </a:p>
          <a:p>
            <a:pPr eaLnBrk="1" hangingPunct="1">
              <a:spcBef>
                <a:spcPct val="0"/>
              </a:spcBef>
              <a:defRPr/>
            </a:pPr>
            <a:r>
              <a:rPr lang="fr-FR" b="1" u="sng" dirty="0" smtClean="0"/>
              <a:t>Transition avec le chapitre suivant : qui est à l</a:t>
            </a:r>
            <a:r>
              <a:rPr lang="fr-FR" altLang="ja-JP" b="1" u="sng" dirty="0" smtClean="0"/>
              <a:t>’origine de ces conceptions ?</a:t>
            </a:r>
            <a:endParaRPr lang="fr-FR" b="1" u="sng" dirty="0" smtClean="0"/>
          </a:p>
        </p:txBody>
      </p:sp>
      <p:sp>
        <p:nvSpPr>
          <p:cNvPr id="51204" name="Espace réservé du numéro de diapositive 3"/>
          <p:cNvSpPr>
            <a:spLocks noGrp="1"/>
          </p:cNvSpPr>
          <p:nvPr>
            <p:ph type="sldNum" sz="quarter" idx="5"/>
          </p:nvPr>
        </p:nvSpPr>
        <p:spPr bwMode="auto">
          <a:noFill/>
          <a:ln>
            <a:miter lim="800000"/>
            <a:headEnd/>
            <a:tailEnd/>
          </a:ln>
        </p:spPr>
        <p:txBody>
          <a:bodyPr/>
          <a:lstStyle/>
          <a:p>
            <a:fld id="{8F9DCFE2-F8CF-4497-B701-A799EB112409}" type="slidenum">
              <a:rPr lang="fr-FR" smtClean="0"/>
              <a:pPr/>
              <a:t>3</a:t>
            </a:fld>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46083" name="Espace réservé des commentaires 2"/>
          <p:cNvSpPr>
            <a:spLocks noGrp="1"/>
          </p:cNvSpPr>
          <p:nvPr>
            <p:ph type="body" idx="1"/>
          </p:nvPr>
        </p:nvSpPr>
        <p:spPr bwMode="auto">
          <a:noFill/>
        </p:spPr>
        <p:txBody>
          <a:bodyPr/>
          <a:lstStyle/>
          <a:p>
            <a:endParaRPr lang="fr-FR" smtClean="0"/>
          </a:p>
        </p:txBody>
      </p:sp>
      <p:sp>
        <p:nvSpPr>
          <p:cNvPr id="46084" name="Espace réservé du numéro de diapositive 3"/>
          <p:cNvSpPr>
            <a:spLocks noGrp="1"/>
          </p:cNvSpPr>
          <p:nvPr>
            <p:ph type="sldNum" sz="quarter" idx="5"/>
          </p:nvPr>
        </p:nvSpPr>
        <p:spPr bwMode="auto">
          <a:noFill/>
          <a:ln>
            <a:miter lim="800000"/>
            <a:headEnd/>
            <a:tailEnd/>
          </a:ln>
        </p:spPr>
        <p:txBody>
          <a:bodyPr/>
          <a:lstStyle/>
          <a:p>
            <a:fld id="{F2E5C40F-ACFA-4CF7-901A-DEE495784518}" type="slidenum">
              <a:rPr lang="fr-FR" smtClean="0"/>
              <a:pPr/>
              <a:t>4</a:t>
            </a:fld>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3" name="Espace réservé des commentaires 2"/>
          <p:cNvSpPr>
            <a:spLocks noGrp="1"/>
          </p:cNvSpPr>
          <p:nvPr>
            <p:ph type="body" idx="1"/>
          </p:nvPr>
        </p:nvSpPr>
        <p:spPr bwMode="auto">
          <a:extLst>
            <a:ext uri="{909E8E84-426E-40DD-AFC4-6F175D3DCCD1}"/>
            <a:ext uri="{91240B29-F687-4F45-9708-019B960494DF}"/>
          </a:extLst>
        </p:spPr>
        <p:txBody>
          <a:bodyPr/>
          <a:lstStyle/>
          <a:p>
            <a:pPr eaLnBrk="1" hangingPunct="1">
              <a:spcBef>
                <a:spcPct val="0"/>
              </a:spcBef>
              <a:defRPr/>
            </a:pPr>
            <a:r>
              <a:rPr lang="fr-FR" dirty="0" smtClean="0"/>
              <a:t>- </a:t>
            </a:r>
            <a:r>
              <a:rPr lang="fr-FR" u="sng" dirty="0" smtClean="0"/>
              <a:t>Confort</a:t>
            </a:r>
            <a:r>
              <a:rPr lang="fr-FR" dirty="0" smtClean="0"/>
              <a:t> : dans les TGV, des systèmes antivibratoires permettent le confort des passager.</a:t>
            </a:r>
          </a:p>
          <a:p>
            <a:pPr marL="171450" indent="-171450"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Sécurité</a:t>
            </a:r>
            <a:r>
              <a:rPr lang="fr-FR" dirty="0" smtClean="0"/>
              <a:t> : le grand du parc d’attraction s’arrête automatiquement en cas de défaillance. Autre exemple : les systèmes antivibratoires des ponts.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Précision</a:t>
            </a:r>
            <a:r>
              <a:rPr lang="fr-FR" dirty="0" smtClean="0"/>
              <a:t> : les robots avec des pinces s’actionnant grâce à des transmissions pneumatiques et leur ventouses sous vides permettent la manipulation d’objets sans les casser (œufs, échantillons de laboratoires…).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Productivité</a:t>
            </a:r>
            <a:r>
              <a:rPr lang="fr-FR" dirty="0" smtClean="0"/>
              <a:t> : les entreprises faisant de la mécatronique répondent à des besoins très précis des clients dans des délais rapides et à des prix compétitifs. Elles aident leurs clients de la conception jusqu’au recyclage du produit ou des machines.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Sûreté de fonctionnement </a:t>
            </a:r>
            <a:r>
              <a:rPr lang="fr-FR" dirty="0" smtClean="0"/>
              <a:t>: le train d’atterrissage de l’avion sort au bon moment, ne risque pas de surchauffe et est étanche aux résidus sur la piste qui pourraient venir l’enrayer grâce à des transmissions mécaniques et des systèmes d’étanchéité (joints). </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Economies d’énergie </a:t>
            </a:r>
            <a:r>
              <a:rPr lang="fr-FR" dirty="0" smtClean="0"/>
              <a:t>: l’escalator n’a pas besoin de tourner en continue lorsque personne ne l’emprunte. Des capteurs permettent de contrôler les mouvements. Le système </a:t>
            </a:r>
            <a:r>
              <a:rPr lang="fr-FR" i="1" dirty="0" err="1" smtClean="0"/>
              <a:t>start</a:t>
            </a:r>
            <a:r>
              <a:rPr lang="fr-FR" i="1" dirty="0" smtClean="0"/>
              <a:t> and go </a:t>
            </a:r>
            <a:r>
              <a:rPr lang="fr-FR" dirty="0" smtClean="0"/>
              <a:t>sur les scooters, voitures, bus…</a:t>
            </a:r>
          </a:p>
          <a:p>
            <a:pPr eaLnBrk="1" hangingPunct="1">
              <a:spcBef>
                <a:spcPct val="0"/>
              </a:spcBef>
              <a:buFontTx/>
              <a:buChar char="-"/>
              <a:defRPr/>
            </a:pPr>
            <a:endParaRPr lang="fr-FR" dirty="0" smtClean="0"/>
          </a:p>
          <a:p>
            <a:pPr eaLnBrk="1" hangingPunct="1">
              <a:spcBef>
                <a:spcPct val="0"/>
              </a:spcBef>
              <a:defRPr/>
            </a:pPr>
            <a:r>
              <a:rPr lang="fr-FR" b="1" u="sng" dirty="0" smtClean="0"/>
              <a:t>Transition avec le chapitre suivant : qui est à l</a:t>
            </a:r>
            <a:r>
              <a:rPr lang="fr-FR" altLang="ja-JP" b="1" u="sng" dirty="0" smtClean="0"/>
              <a:t>’origine de ces conceptions ?</a:t>
            </a:r>
            <a:endParaRPr lang="fr-FR" b="1" u="sng" dirty="0" smtClean="0"/>
          </a:p>
        </p:txBody>
      </p:sp>
      <p:sp>
        <p:nvSpPr>
          <p:cNvPr id="51204" name="Espace réservé du numéro de diapositive 3"/>
          <p:cNvSpPr>
            <a:spLocks noGrp="1"/>
          </p:cNvSpPr>
          <p:nvPr>
            <p:ph type="sldNum" sz="quarter" idx="5"/>
          </p:nvPr>
        </p:nvSpPr>
        <p:spPr bwMode="auto">
          <a:noFill/>
          <a:ln>
            <a:miter lim="800000"/>
            <a:headEnd/>
            <a:tailEnd/>
          </a:ln>
        </p:spPr>
        <p:txBody>
          <a:bodyPr/>
          <a:lstStyle/>
          <a:p>
            <a:fld id="{8F9DCFE2-F8CF-4497-B701-A799EB112409}" type="slidenum">
              <a:rPr lang="fr-FR" smtClean="0"/>
              <a:pPr/>
              <a:t>5</a:t>
            </a:fld>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3" name="Espace réservé des commentaires 2"/>
          <p:cNvSpPr>
            <a:spLocks noGrp="1"/>
          </p:cNvSpPr>
          <p:nvPr>
            <p:ph type="body" idx="1"/>
          </p:nvPr>
        </p:nvSpPr>
        <p:spPr bwMode="auto">
          <a:extLst>
            <a:ext uri="{909E8E84-426E-40DD-AFC4-6F175D3DCCD1}"/>
            <a:ext uri="{91240B29-F687-4F45-9708-019B960494DF}"/>
          </a:extLst>
        </p:spPr>
        <p:txBody>
          <a:bodyPr/>
          <a:lstStyle/>
          <a:p>
            <a:pPr eaLnBrk="1" hangingPunct="1">
              <a:spcBef>
                <a:spcPct val="0"/>
              </a:spcBef>
              <a:defRPr/>
            </a:pPr>
            <a:r>
              <a:rPr lang="fr-FR" dirty="0" smtClean="0"/>
              <a:t>- </a:t>
            </a:r>
            <a:r>
              <a:rPr lang="fr-FR" u="sng" dirty="0" smtClean="0"/>
              <a:t>Confort</a:t>
            </a:r>
            <a:r>
              <a:rPr lang="fr-FR" dirty="0" smtClean="0"/>
              <a:t> : dans les TGV, des systèmes antivibratoires permettent le confort des passager.</a:t>
            </a:r>
          </a:p>
          <a:p>
            <a:pPr marL="171450" indent="-171450"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Sécurité</a:t>
            </a:r>
            <a:r>
              <a:rPr lang="fr-FR" dirty="0" smtClean="0"/>
              <a:t> : le grand du parc d’attraction s’arrête automatiquement en cas de défaillance. Autre exemple : les systèmes antivibratoires des ponts.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Précision</a:t>
            </a:r>
            <a:r>
              <a:rPr lang="fr-FR" dirty="0" smtClean="0"/>
              <a:t> : les robots avec des pinces s’actionnant grâce à des transmissions pneumatiques et leur ventouses sous vides permettent la manipulation d’objets sans les casser (œufs, échantillons de laboratoires…).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Productivité</a:t>
            </a:r>
            <a:r>
              <a:rPr lang="fr-FR" dirty="0" smtClean="0"/>
              <a:t> : les entreprises faisant de la mécatronique répondent à des besoins très précis des clients dans des délais rapides et à des prix compétitifs. Elles aident leurs clients de la conception jusqu’au recyclage du produit ou des machines.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Sûreté de fonctionnement </a:t>
            </a:r>
            <a:r>
              <a:rPr lang="fr-FR" dirty="0" smtClean="0"/>
              <a:t>: le train d’atterrissage de l’avion sort au bon moment, ne risque pas de surchauffe et est étanche aux résidus sur la piste qui pourraient venir l’enrayer grâce à des transmissions mécaniques et des systèmes d’étanchéité (joints). </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Economies d’énergie </a:t>
            </a:r>
            <a:r>
              <a:rPr lang="fr-FR" dirty="0" smtClean="0"/>
              <a:t>: l’escalator n’a pas besoin de tourner en continue lorsque personne ne l’emprunte. Des capteurs permettent de contrôler les mouvements. Le système </a:t>
            </a:r>
            <a:r>
              <a:rPr lang="fr-FR" i="1" dirty="0" err="1" smtClean="0"/>
              <a:t>start</a:t>
            </a:r>
            <a:r>
              <a:rPr lang="fr-FR" i="1" dirty="0" smtClean="0"/>
              <a:t> and go </a:t>
            </a:r>
            <a:r>
              <a:rPr lang="fr-FR" dirty="0" smtClean="0"/>
              <a:t>sur les scooters, voitures, bus…</a:t>
            </a:r>
          </a:p>
          <a:p>
            <a:pPr eaLnBrk="1" hangingPunct="1">
              <a:spcBef>
                <a:spcPct val="0"/>
              </a:spcBef>
              <a:buFontTx/>
              <a:buChar char="-"/>
              <a:defRPr/>
            </a:pPr>
            <a:endParaRPr lang="fr-FR" dirty="0" smtClean="0"/>
          </a:p>
          <a:p>
            <a:pPr eaLnBrk="1" hangingPunct="1">
              <a:spcBef>
                <a:spcPct val="0"/>
              </a:spcBef>
              <a:defRPr/>
            </a:pPr>
            <a:r>
              <a:rPr lang="fr-FR" b="1" u="sng" dirty="0" smtClean="0"/>
              <a:t>Transition avec le chapitre suivant : qui est à l</a:t>
            </a:r>
            <a:r>
              <a:rPr lang="fr-FR" altLang="ja-JP" b="1" u="sng" dirty="0" smtClean="0"/>
              <a:t>’origine de ces conceptions ?</a:t>
            </a:r>
            <a:endParaRPr lang="fr-FR" b="1" u="sng" dirty="0" smtClean="0"/>
          </a:p>
        </p:txBody>
      </p:sp>
      <p:sp>
        <p:nvSpPr>
          <p:cNvPr id="51204" name="Espace réservé du numéro de diapositive 3"/>
          <p:cNvSpPr>
            <a:spLocks noGrp="1"/>
          </p:cNvSpPr>
          <p:nvPr>
            <p:ph type="sldNum" sz="quarter" idx="5"/>
          </p:nvPr>
        </p:nvSpPr>
        <p:spPr bwMode="auto">
          <a:noFill/>
          <a:ln>
            <a:miter lim="800000"/>
            <a:headEnd/>
            <a:tailEnd/>
          </a:ln>
        </p:spPr>
        <p:txBody>
          <a:bodyPr/>
          <a:lstStyle/>
          <a:p>
            <a:fld id="{8F9DCFE2-F8CF-4497-B701-A799EB112409}" type="slidenum">
              <a:rPr lang="fr-FR" smtClean="0"/>
              <a:pPr/>
              <a:t>6</a:t>
            </a:fld>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3" name="Espace réservé des commentaires 2"/>
          <p:cNvSpPr>
            <a:spLocks noGrp="1"/>
          </p:cNvSpPr>
          <p:nvPr>
            <p:ph type="body" idx="1"/>
          </p:nvPr>
        </p:nvSpPr>
        <p:spPr bwMode="auto">
          <a:extLst>
            <a:ext uri="{909E8E84-426E-40DD-AFC4-6F175D3DCCD1}"/>
            <a:ext uri="{91240B29-F687-4F45-9708-019B960494DF}"/>
          </a:extLst>
        </p:spPr>
        <p:txBody>
          <a:bodyPr/>
          <a:lstStyle/>
          <a:p>
            <a:pPr eaLnBrk="1" hangingPunct="1">
              <a:spcBef>
                <a:spcPct val="0"/>
              </a:spcBef>
              <a:defRPr/>
            </a:pPr>
            <a:r>
              <a:rPr lang="fr-FR" dirty="0" smtClean="0"/>
              <a:t>- </a:t>
            </a:r>
            <a:r>
              <a:rPr lang="fr-FR" u="sng" dirty="0" smtClean="0"/>
              <a:t>Confort</a:t>
            </a:r>
            <a:r>
              <a:rPr lang="fr-FR" dirty="0" smtClean="0"/>
              <a:t> : dans les TGV, des systèmes antivibratoires permettent le confort des passager.</a:t>
            </a:r>
          </a:p>
          <a:p>
            <a:pPr marL="171450" indent="-171450"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Sécurité</a:t>
            </a:r>
            <a:r>
              <a:rPr lang="fr-FR" dirty="0" smtClean="0"/>
              <a:t> : le grand du parc d’attraction s’arrête automatiquement en cas de défaillance. Autre exemple : les systèmes antivibratoires des ponts.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Précision</a:t>
            </a:r>
            <a:r>
              <a:rPr lang="fr-FR" dirty="0" smtClean="0"/>
              <a:t> : les robots avec des pinces s’actionnant grâce à des transmissions pneumatiques et leur ventouses sous vides permettent la manipulation d’objets sans les casser (œufs, échantillons de laboratoires…).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Productivité</a:t>
            </a:r>
            <a:r>
              <a:rPr lang="fr-FR" dirty="0" smtClean="0"/>
              <a:t> : les entreprises faisant de la mécatronique répondent à des besoins très précis des clients dans des délais rapides et à des prix compétitifs. Elles aident leurs clients de la conception jusqu’au recyclage du produit ou des machines.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Sûreté de fonctionnement </a:t>
            </a:r>
            <a:r>
              <a:rPr lang="fr-FR" dirty="0" smtClean="0"/>
              <a:t>: le train d’atterrissage de l’avion sort au bon moment, ne risque pas de surchauffe et est étanche aux résidus sur la piste qui pourraient venir l’enrayer grâce à des transmissions mécaniques et des systèmes d’étanchéité (joints). </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Economies d’énergie </a:t>
            </a:r>
            <a:r>
              <a:rPr lang="fr-FR" dirty="0" smtClean="0"/>
              <a:t>: l’escalator n’a pas besoin de tourner en continue lorsque personne ne l’emprunte. Des capteurs permettent de contrôler les mouvements. Le système </a:t>
            </a:r>
            <a:r>
              <a:rPr lang="fr-FR" i="1" dirty="0" err="1" smtClean="0"/>
              <a:t>start</a:t>
            </a:r>
            <a:r>
              <a:rPr lang="fr-FR" i="1" dirty="0" smtClean="0"/>
              <a:t> and go </a:t>
            </a:r>
            <a:r>
              <a:rPr lang="fr-FR" dirty="0" smtClean="0"/>
              <a:t>sur les scooters, voitures, bus…</a:t>
            </a:r>
          </a:p>
          <a:p>
            <a:pPr eaLnBrk="1" hangingPunct="1">
              <a:spcBef>
                <a:spcPct val="0"/>
              </a:spcBef>
              <a:buFontTx/>
              <a:buChar char="-"/>
              <a:defRPr/>
            </a:pPr>
            <a:endParaRPr lang="fr-FR" dirty="0" smtClean="0"/>
          </a:p>
          <a:p>
            <a:pPr eaLnBrk="1" hangingPunct="1">
              <a:spcBef>
                <a:spcPct val="0"/>
              </a:spcBef>
              <a:defRPr/>
            </a:pPr>
            <a:r>
              <a:rPr lang="fr-FR" b="1" u="sng" dirty="0" smtClean="0"/>
              <a:t>Transition avec le chapitre suivant : qui est à l</a:t>
            </a:r>
            <a:r>
              <a:rPr lang="fr-FR" altLang="ja-JP" b="1" u="sng" dirty="0" smtClean="0"/>
              <a:t>’origine de ces conceptions ?</a:t>
            </a:r>
            <a:endParaRPr lang="fr-FR" b="1" u="sng" dirty="0" smtClean="0"/>
          </a:p>
        </p:txBody>
      </p:sp>
      <p:sp>
        <p:nvSpPr>
          <p:cNvPr id="51204" name="Espace réservé du numéro de diapositive 3"/>
          <p:cNvSpPr>
            <a:spLocks noGrp="1"/>
          </p:cNvSpPr>
          <p:nvPr>
            <p:ph type="sldNum" sz="quarter" idx="5"/>
          </p:nvPr>
        </p:nvSpPr>
        <p:spPr bwMode="auto">
          <a:noFill/>
          <a:ln>
            <a:miter lim="800000"/>
            <a:headEnd/>
            <a:tailEnd/>
          </a:ln>
        </p:spPr>
        <p:txBody>
          <a:bodyPr/>
          <a:lstStyle/>
          <a:p>
            <a:fld id="{8F9DCFE2-F8CF-4497-B701-A799EB112409}" type="slidenum">
              <a:rPr lang="fr-FR" smtClean="0"/>
              <a:pPr/>
              <a:t>7</a:t>
            </a:fld>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3" name="Espace réservé des commentaires 2"/>
          <p:cNvSpPr>
            <a:spLocks noGrp="1"/>
          </p:cNvSpPr>
          <p:nvPr>
            <p:ph type="body" idx="1"/>
          </p:nvPr>
        </p:nvSpPr>
        <p:spPr bwMode="auto">
          <a:extLst>
            <a:ext uri="{909E8E84-426E-40DD-AFC4-6F175D3DCCD1}"/>
            <a:ext uri="{91240B29-F687-4F45-9708-019B960494DF}"/>
          </a:extLst>
        </p:spPr>
        <p:txBody>
          <a:bodyPr/>
          <a:lstStyle/>
          <a:p>
            <a:pPr eaLnBrk="1" hangingPunct="1">
              <a:spcBef>
                <a:spcPct val="0"/>
              </a:spcBef>
              <a:defRPr/>
            </a:pPr>
            <a:r>
              <a:rPr lang="fr-FR" dirty="0" smtClean="0"/>
              <a:t>- </a:t>
            </a:r>
            <a:r>
              <a:rPr lang="fr-FR" u="sng" dirty="0" smtClean="0"/>
              <a:t>Confort</a:t>
            </a:r>
            <a:r>
              <a:rPr lang="fr-FR" dirty="0" smtClean="0"/>
              <a:t> : dans les TGV, des systèmes antivibratoires permettent le confort des passager.</a:t>
            </a:r>
          </a:p>
          <a:p>
            <a:pPr marL="171450" indent="-171450"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Sécurité</a:t>
            </a:r>
            <a:r>
              <a:rPr lang="fr-FR" dirty="0" smtClean="0"/>
              <a:t> : le grand du parc d’attraction s’arrête automatiquement en cas de défaillance. Autre exemple : les systèmes antivibratoires des ponts.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Précision</a:t>
            </a:r>
            <a:r>
              <a:rPr lang="fr-FR" dirty="0" smtClean="0"/>
              <a:t> : les robots avec des pinces s’actionnant grâce à des transmissions pneumatiques et leur ventouses sous vides permettent la manipulation d’objets sans les casser (œufs, échantillons de laboratoires…).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Productivité</a:t>
            </a:r>
            <a:r>
              <a:rPr lang="fr-FR" dirty="0" smtClean="0"/>
              <a:t> : les entreprises faisant de la mécatronique répondent à des besoins très précis des clients dans des délais rapides et à des prix compétitifs. Elles aident leurs clients de la conception jusqu’au recyclage du produit ou des machines.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Sûreté de fonctionnement </a:t>
            </a:r>
            <a:r>
              <a:rPr lang="fr-FR" dirty="0" smtClean="0"/>
              <a:t>: le train d’atterrissage de l’avion sort au bon moment, ne risque pas de surchauffe et est étanche aux résidus sur la piste qui pourraient venir l’enrayer grâce à des transmissions mécaniques et des systèmes d’étanchéité (joints). </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Economies d’énergie </a:t>
            </a:r>
            <a:r>
              <a:rPr lang="fr-FR" dirty="0" smtClean="0"/>
              <a:t>: l’escalator n’a pas besoin de tourner en continue lorsque personne ne l’emprunte. Des capteurs permettent de contrôler les mouvements. Le système </a:t>
            </a:r>
            <a:r>
              <a:rPr lang="fr-FR" i="1" dirty="0" err="1" smtClean="0"/>
              <a:t>start</a:t>
            </a:r>
            <a:r>
              <a:rPr lang="fr-FR" i="1" dirty="0" smtClean="0"/>
              <a:t> and go </a:t>
            </a:r>
            <a:r>
              <a:rPr lang="fr-FR" dirty="0" smtClean="0"/>
              <a:t>sur les scooters, voitures, bus…</a:t>
            </a:r>
          </a:p>
          <a:p>
            <a:pPr eaLnBrk="1" hangingPunct="1">
              <a:spcBef>
                <a:spcPct val="0"/>
              </a:spcBef>
              <a:buFontTx/>
              <a:buChar char="-"/>
              <a:defRPr/>
            </a:pPr>
            <a:endParaRPr lang="fr-FR" dirty="0" smtClean="0"/>
          </a:p>
          <a:p>
            <a:pPr eaLnBrk="1" hangingPunct="1">
              <a:spcBef>
                <a:spcPct val="0"/>
              </a:spcBef>
              <a:defRPr/>
            </a:pPr>
            <a:r>
              <a:rPr lang="fr-FR" b="1" u="sng" dirty="0" smtClean="0"/>
              <a:t>Transition avec le chapitre suivant : qui est à l</a:t>
            </a:r>
            <a:r>
              <a:rPr lang="fr-FR" altLang="ja-JP" b="1" u="sng" dirty="0" smtClean="0"/>
              <a:t>’origine de ces conceptions ?</a:t>
            </a:r>
            <a:endParaRPr lang="fr-FR" b="1" u="sng" dirty="0" smtClean="0"/>
          </a:p>
        </p:txBody>
      </p:sp>
      <p:sp>
        <p:nvSpPr>
          <p:cNvPr id="51204" name="Espace réservé du numéro de diapositive 3"/>
          <p:cNvSpPr>
            <a:spLocks noGrp="1"/>
          </p:cNvSpPr>
          <p:nvPr>
            <p:ph type="sldNum" sz="quarter" idx="5"/>
          </p:nvPr>
        </p:nvSpPr>
        <p:spPr bwMode="auto">
          <a:noFill/>
          <a:ln>
            <a:miter lim="800000"/>
            <a:headEnd/>
            <a:tailEnd/>
          </a:ln>
        </p:spPr>
        <p:txBody>
          <a:bodyPr/>
          <a:lstStyle/>
          <a:p>
            <a:fld id="{8F9DCFE2-F8CF-4497-B701-A799EB112409}" type="slidenum">
              <a:rPr lang="fr-FR" smtClean="0"/>
              <a:pPr/>
              <a:t>8</a:t>
            </a:fld>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1203" name="Espace réservé des commentaires 2"/>
          <p:cNvSpPr>
            <a:spLocks noGrp="1"/>
          </p:cNvSpPr>
          <p:nvPr>
            <p:ph type="body" idx="1"/>
          </p:nvPr>
        </p:nvSpPr>
        <p:spPr bwMode="auto">
          <a:extLst>
            <a:ext uri="{909E8E84-426E-40DD-AFC4-6F175D3DCCD1}"/>
            <a:ext uri="{91240B29-F687-4F45-9708-019B960494DF}"/>
          </a:extLst>
        </p:spPr>
        <p:txBody>
          <a:bodyPr/>
          <a:lstStyle/>
          <a:p>
            <a:pPr eaLnBrk="1" hangingPunct="1">
              <a:spcBef>
                <a:spcPct val="0"/>
              </a:spcBef>
              <a:defRPr/>
            </a:pPr>
            <a:r>
              <a:rPr lang="fr-FR" dirty="0" smtClean="0"/>
              <a:t>- </a:t>
            </a:r>
            <a:r>
              <a:rPr lang="fr-FR" u="sng" dirty="0" smtClean="0"/>
              <a:t>Confort</a:t>
            </a:r>
            <a:r>
              <a:rPr lang="fr-FR" dirty="0" smtClean="0"/>
              <a:t> : dans les TGV, des systèmes antivibratoires permettent le confort des passager.</a:t>
            </a:r>
          </a:p>
          <a:p>
            <a:pPr marL="171450" indent="-171450"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Sécurité</a:t>
            </a:r>
            <a:r>
              <a:rPr lang="fr-FR" dirty="0" smtClean="0"/>
              <a:t> : le grand du parc d’attraction s’arrête automatiquement en cas de défaillance. Autre exemple : les systèmes antivibratoires des ponts.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Précision</a:t>
            </a:r>
            <a:r>
              <a:rPr lang="fr-FR" dirty="0" smtClean="0"/>
              <a:t> : les robots avec des pinces s’actionnant grâce à des transmissions pneumatiques et leur ventouses sous vides permettent la manipulation d’objets sans les casser (œufs, échantillons de laboratoires…).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Productivité</a:t>
            </a:r>
            <a:r>
              <a:rPr lang="fr-FR" dirty="0" smtClean="0"/>
              <a:t> : les entreprises faisant de la mécatronique répondent à des besoins très précis des clients dans des délais rapides et à des prix compétitifs. Elles aident leurs clients de la conception jusqu’au recyclage du produit ou des machines.</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Sûreté de fonctionnement </a:t>
            </a:r>
            <a:r>
              <a:rPr lang="fr-FR" dirty="0" smtClean="0"/>
              <a:t>: le train d’atterrissage de l’avion sort au bon moment, ne risque pas de surchauffe et est étanche aux résidus sur la piste qui pourraient venir l’enrayer grâce à des transmissions mécaniques et des systèmes d’étanchéité (joints). </a:t>
            </a:r>
          </a:p>
          <a:p>
            <a:pPr eaLnBrk="1" hangingPunct="1">
              <a:spcBef>
                <a:spcPct val="0"/>
              </a:spcBef>
              <a:buFontTx/>
              <a:buChar char="-"/>
              <a:defRPr/>
            </a:pPr>
            <a:endParaRPr lang="fr-FR" dirty="0" smtClean="0"/>
          </a:p>
          <a:p>
            <a:pPr eaLnBrk="1" hangingPunct="1">
              <a:spcBef>
                <a:spcPct val="0"/>
              </a:spcBef>
              <a:buFontTx/>
              <a:buChar char="-"/>
              <a:defRPr/>
            </a:pPr>
            <a:r>
              <a:rPr lang="fr-FR" dirty="0" smtClean="0"/>
              <a:t> </a:t>
            </a:r>
            <a:r>
              <a:rPr lang="fr-FR" u="sng" dirty="0" smtClean="0"/>
              <a:t>Economies d’énergie </a:t>
            </a:r>
            <a:r>
              <a:rPr lang="fr-FR" dirty="0" smtClean="0"/>
              <a:t>: l’escalator n’a pas besoin de tourner en continue lorsque personne ne l’emprunte. Des capteurs permettent de contrôler les mouvements. Le système </a:t>
            </a:r>
            <a:r>
              <a:rPr lang="fr-FR" i="1" dirty="0" err="1" smtClean="0"/>
              <a:t>start</a:t>
            </a:r>
            <a:r>
              <a:rPr lang="fr-FR" i="1" dirty="0" smtClean="0"/>
              <a:t> and go </a:t>
            </a:r>
            <a:r>
              <a:rPr lang="fr-FR" dirty="0" smtClean="0"/>
              <a:t>sur les scooters, voitures, bus…</a:t>
            </a:r>
          </a:p>
          <a:p>
            <a:pPr eaLnBrk="1" hangingPunct="1">
              <a:spcBef>
                <a:spcPct val="0"/>
              </a:spcBef>
              <a:buFontTx/>
              <a:buChar char="-"/>
              <a:defRPr/>
            </a:pPr>
            <a:endParaRPr lang="fr-FR" dirty="0" smtClean="0"/>
          </a:p>
          <a:p>
            <a:pPr eaLnBrk="1" hangingPunct="1">
              <a:spcBef>
                <a:spcPct val="0"/>
              </a:spcBef>
              <a:defRPr/>
            </a:pPr>
            <a:r>
              <a:rPr lang="fr-FR" b="1" u="sng" dirty="0" smtClean="0"/>
              <a:t>Transition avec le chapitre suivant : qui est à l</a:t>
            </a:r>
            <a:r>
              <a:rPr lang="fr-FR" altLang="ja-JP" b="1" u="sng" dirty="0" smtClean="0"/>
              <a:t>’origine de ces conceptions ?</a:t>
            </a:r>
            <a:endParaRPr lang="fr-FR" b="1" u="sng" dirty="0" smtClean="0"/>
          </a:p>
        </p:txBody>
      </p:sp>
      <p:sp>
        <p:nvSpPr>
          <p:cNvPr id="51204" name="Espace réservé du numéro de diapositive 3"/>
          <p:cNvSpPr>
            <a:spLocks noGrp="1"/>
          </p:cNvSpPr>
          <p:nvPr>
            <p:ph type="sldNum" sz="quarter" idx="5"/>
          </p:nvPr>
        </p:nvSpPr>
        <p:spPr bwMode="auto">
          <a:noFill/>
          <a:ln>
            <a:miter lim="800000"/>
            <a:headEnd/>
            <a:tailEnd/>
          </a:ln>
        </p:spPr>
        <p:txBody>
          <a:bodyPr/>
          <a:lstStyle/>
          <a:p>
            <a:fld id="{8F9DCFE2-F8CF-4497-B701-A799EB112409}" type="slidenum">
              <a:rPr lang="fr-FR" smtClean="0"/>
              <a:pPr/>
              <a:t>9</a:t>
            </a:fld>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E54200F-FD67-451F-92C3-F729849D0906}" type="datetimeFigureOut">
              <a:rPr lang="fr-FR" smtClean="0"/>
              <a:pPr/>
              <a:t>04/12/2016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D512D59-739D-4BE1-BD46-5E0B87FBA569}"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E54200F-FD67-451F-92C3-F729849D0906}" type="datetimeFigureOut">
              <a:rPr lang="fr-FR" smtClean="0"/>
              <a:pPr/>
              <a:t>04/12/2016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D512D59-739D-4BE1-BD46-5E0B87FBA569}"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E54200F-FD67-451F-92C3-F729849D0906}" type="datetimeFigureOut">
              <a:rPr lang="fr-FR" smtClean="0"/>
              <a:pPr/>
              <a:t>04/12/2016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D512D59-739D-4BE1-BD46-5E0B87FBA569}"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E54200F-FD67-451F-92C3-F729849D0906}" type="datetimeFigureOut">
              <a:rPr lang="fr-FR" smtClean="0"/>
              <a:pPr/>
              <a:t>04/12/2016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D512D59-739D-4BE1-BD46-5E0B87FBA569}"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E54200F-FD67-451F-92C3-F729849D0906}" type="datetimeFigureOut">
              <a:rPr lang="fr-FR" smtClean="0"/>
              <a:pPr/>
              <a:t>04/12/2016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D512D59-739D-4BE1-BD46-5E0B87FBA569}"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E54200F-FD67-451F-92C3-F729849D0906}" type="datetimeFigureOut">
              <a:rPr lang="fr-FR" smtClean="0"/>
              <a:pPr/>
              <a:t>04/12/2016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D512D59-739D-4BE1-BD46-5E0B87FBA569}"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E54200F-FD67-451F-92C3-F729849D0906}" type="datetimeFigureOut">
              <a:rPr lang="fr-FR" smtClean="0"/>
              <a:pPr/>
              <a:t>04/12/2016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D512D59-739D-4BE1-BD46-5E0B87FBA569}"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BE54200F-FD67-451F-92C3-F729849D0906}" type="datetimeFigureOut">
              <a:rPr lang="fr-FR" smtClean="0"/>
              <a:pPr/>
              <a:t>04/12/2016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D512D59-739D-4BE1-BD46-5E0B87FBA569}"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E54200F-FD67-451F-92C3-F729849D0906}" type="datetimeFigureOut">
              <a:rPr lang="fr-FR" smtClean="0"/>
              <a:pPr/>
              <a:t>04/12/2016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D512D59-739D-4BE1-BD46-5E0B87FBA569}"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E54200F-FD67-451F-92C3-F729849D0906}" type="datetimeFigureOut">
              <a:rPr lang="fr-FR" smtClean="0"/>
              <a:pPr/>
              <a:t>04/12/2016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D512D59-739D-4BE1-BD46-5E0B87FBA569}"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E54200F-FD67-451F-92C3-F729849D0906}" type="datetimeFigureOut">
              <a:rPr lang="fr-FR" smtClean="0"/>
              <a:pPr/>
              <a:t>04/12/2016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D512D59-739D-4BE1-BD46-5E0B87FBA569}"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4200F-FD67-451F-92C3-F729849D0906}" type="datetimeFigureOut">
              <a:rPr lang="fr-FR" smtClean="0"/>
              <a:pPr/>
              <a:t>04/12/2016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512D59-739D-4BE1-BD46-5E0B87FBA569}"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3.jpe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9.jpeg"/><Relationship Id="rId5" Type="http://schemas.openxmlformats.org/officeDocument/2006/relationships/image" Target="../media/image35.jpe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43.jpeg"/><Relationship Id="rId5" Type="http://schemas.openxmlformats.org/officeDocument/2006/relationships/image" Target="../media/image41.jpeg"/><Relationship Id="rId10" Type="http://schemas.openxmlformats.org/officeDocument/2006/relationships/image" Target="../media/image42.jpeg"/><Relationship Id="rId4" Type="http://schemas.openxmlformats.org/officeDocument/2006/relationships/image" Target="../media/image40.jpeg"/><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3.jpe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 2" descr="couverture.jpg"/>
          <p:cNvPicPr>
            <a:picLocks noChangeAspect="1"/>
          </p:cNvPicPr>
          <p:nvPr/>
        </p:nvPicPr>
        <p:blipFill>
          <a:blip r:embed="rId3" cstate="print"/>
          <a:srcRect/>
          <a:stretch>
            <a:fillRect/>
          </a:stretch>
        </p:blipFill>
        <p:spPr bwMode="auto">
          <a:xfrm>
            <a:off x="-296863" y="0"/>
            <a:ext cx="9737726" cy="6881813"/>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2"/>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15" name="ZoneTexte 14"/>
          <p:cNvSpPr txBox="1"/>
          <p:nvPr/>
        </p:nvSpPr>
        <p:spPr>
          <a:xfrm>
            <a:off x="0" y="0"/>
            <a:ext cx="9684568" cy="1354217"/>
          </a:xfrm>
          <a:prstGeom prst="rect">
            <a:avLst/>
          </a:prstGeom>
          <a:solidFill>
            <a:srgbClr val="74D8E2"/>
          </a:solidFill>
        </p:spPr>
        <p:txBody>
          <a:bodyPr wrap="square" rtlCol="0">
            <a:spAutoFit/>
          </a:bodyPr>
          <a:lstStyle/>
          <a:p>
            <a:endParaRPr lang="fr-FR" dirty="0" smtClean="0"/>
          </a:p>
          <a:p>
            <a:pPr algn="ctr"/>
            <a:r>
              <a:rPr lang="fr-FR" sz="3200" b="1" dirty="0" smtClean="0">
                <a:solidFill>
                  <a:schemeClr val="tx2">
                    <a:lumMod val="50000"/>
                  </a:schemeClr>
                </a:solidFill>
              </a:rPr>
              <a:t>La Mécatronique au cœur de l’Innovation</a:t>
            </a:r>
          </a:p>
          <a:p>
            <a:endParaRPr lang="fr-FR" sz="3200" dirty="0"/>
          </a:p>
        </p:txBody>
      </p:sp>
      <p:pic>
        <p:nvPicPr>
          <p:cNvPr id="4" name="Image 7" descr="parc de loisir.jpg"/>
          <p:cNvPicPr>
            <a:picLocks noChangeAspect="1"/>
          </p:cNvPicPr>
          <p:nvPr/>
        </p:nvPicPr>
        <p:blipFill>
          <a:blip r:embed="rId4" cstate="print"/>
          <a:srcRect/>
          <a:stretch>
            <a:fillRect/>
          </a:stretch>
        </p:blipFill>
        <p:spPr bwMode="auto">
          <a:xfrm>
            <a:off x="539285" y="1538693"/>
            <a:ext cx="4248515" cy="2826411"/>
          </a:xfrm>
          <a:prstGeom prst="rect">
            <a:avLst/>
          </a:prstGeom>
          <a:noFill/>
          <a:ln w="9525">
            <a:noFill/>
            <a:miter lim="800000"/>
            <a:headEnd/>
            <a:tailEnd/>
          </a:ln>
        </p:spPr>
      </p:pic>
      <p:pic>
        <p:nvPicPr>
          <p:cNvPr id="5" name="Image 8" descr="grande roue.jpg"/>
          <p:cNvPicPr>
            <a:picLocks noChangeAspect="1"/>
          </p:cNvPicPr>
          <p:nvPr/>
        </p:nvPicPr>
        <p:blipFill>
          <a:blip r:embed="rId5" cstate="print"/>
          <a:srcRect/>
          <a:stretch>
            <a:fillRect/>
          </a:stretch>
        </p:blipFill>
        <p:spPr bwMode="auto">
          <a:xfrm>
            <a:off x="5220072" y="1529924"/>
            <a:ext cx="2160240" cy="3239522"/>
          </a:xfrm>
          <a:prstGeom prst="rect">
            <a:avLst/>
          </a:prstGeom>
          <a:noFill/>
          <a:ln w="9525">
            <a:noFill/>
            <a:miter lim="800000"/>
            <a:headEnd/>
            <a:tailEnd/>
          </a:ln>
        </p:spPr>
      </p:pic>
      <p:pic>
        <p:nvPicPr>
          <p:cNvPr id="6" name="Image 10" descr="roue libre en coupe siam fxm_SEULE.jpg"/>
          <p:cNvPicPr>
            <a:picLocks noChangeAspect="1"/>
          </p:cNvPicPr>
          <p:nvPr/>
        </p:nvPicPr>
        <p:blipFill>
          <a:blip r:embed="rId6" cstate="print"/>
          <a:srcRect l="7986" t="14223"/>
          <a:stretch>
            <a:fillRect/>
          </a:stretch>
        </p:blipFill>
        <p:spPr bwMode="auto">
          <a:xfrm>
            <a:off x="899592" y="4581128"/>
            <a:ext cx="1435100" cy="1871663"/>
          </a:xfrm>
          <a:prstGeom prst="rect">
            <a:avLst/>
          </a:prstGeom>
          <a:noFill/>
          <a:ln w="9525">
            <a:noFill/>
            <a:miter lim="800000"/>
            <a:headEnd/>
            <a:tailEnd/>
          </a:ln>
        </p:spPr>
      </p:pic>
      <p:pic>
        <p:nvPicPr>
          <p:cNvPr id="7" name="Picture 4" descr="http://www.liebherr.com/CMS/images/NEWS_2012_11_22_03_rdax_300x200.jpg"/>
          <p:cNvPicPr>
            <a:picLocks noChangeAspect="1" noChangeArrowheads="1"/>
          </p:cNvPicPr>
          <p:nvPr/>
        </p:nvPicPr>
        <p:blipFill>
          <a:blip r:embed="rId7" cstate="print"/>
          <a:srcRect r="43320"/>
          <a:stretch>
            <a:fillRect/>
          </a:stretch>
        </p:blipFill>
        <p:spPr bwMode="auto">
          <a:xfrm>
            <a:off x="7596336" y="4005064"/>
            <a:ext cx="1713968" cy="2016224"/>
          </a:xfrm>
          <a:prstGeom prst="rect">
            <a:avLst/>
          </a:prstGeom>
          <a:noFill/>
          <a:ln w="9525">
            <a:noFill/>
            <a:miter lim="800000"/>
            <a:headEnd/>
            <a:tailEnd/>
          </a:ln>
        </p:spPr>
      </p:pic>
      <p:pic>
        <p:nvPicPr>
          <p:cNvPr id="8" name="Picture 6" descr="http://www.hellopro.fr/images/produit-2/1/0/6/nouveau-frein-mecatronique-de-securite-463601.jpg"/>
          <p:cNvPicPr>
            <a:picLocks noChangeAspect="1" noChangeArrowheads="1"/>
          </p:cNvPicPr>
          <p:nvPr/>
        </p:nvPicPr>
        <p:blipFill>
          <a:blip r:embed="rId8" cstate="print"/>
          <a:srcRect l="9705" t="15807" r="6293" b="10428"/>
          <a:stretch>
            <a:fillRect/>
          </a:stretch>
        </p:blipFill>
        <p:spPr bwMode="auto">
          <a:xfrm>
            <a:off x="2915816" y="4869160"/>
            <a:ext cx="1781175" cy="1512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2"/>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15" name="ZoneTexte 14"/>
          <p:cNvSpPr txBox="1"/>
          <p:nvPr/>
        </p:nvSpPr>
        <p:spPr>
          <a:xfrm>
            <a:off x="0" y="0"/>
            <a:ext cx="9684568" cy="1354217"/>
          </a:xfrm>
          <a:prstGeom prst="rect">
            <a:avLst/>
          </a:prstGeom>
          <a:solidFill>
            <a:srgbClr val="74D8E2"/>
          </a:solidFill>
        </p:spPr>
        <p:txBody>
          <a:bodyPr wrap="square" rtlCol="0">
            <a:spAutoFit/>
          </a:bodyPr>
          <a:lstStyle/>
          <a:p>
            <a:endParaRPr lang="fr-FR" dirty="0" smtClean="0"/>
          </a:p>
          <a:p>
            <a:pPr algn="ctr"/>
            <a:r>
              <a:rPr lang="fr-FR" sz="3200" b="1" dirty="0" smtClean="0">
                <a:solidFill>
                  <a:schemeClr val="tx2">
                    <a:lumMod val="50000"/>
                  </a:schemeClr>
                </a:solidFill>
              </a:rPr>
              <a:t>La Mécatronique au cœur de l’Usine du Futur</a:t>
            </a:r>
          </a:p>
          <a:p>
            <a:endParaRPr lang="fr-FR" sz="3200" dirty="0"/>
          </a:p>
        </p:txBody>
      </p:sp>
      <p:sp>
        <p:nvSpPr>
          <p:cNvPr id="10" name="ZoneTexte 9"/>
          <p:cNvSpPr txBox="1"/>
          <p:nvPr/>
        </p:nvSpPr>
        <p:spPr>
          <a:xfrm>
            <a:off x="467544" y="1916832"/>
            <a:ext cx="4248472" cy="2585323"/>
          </a:xfrm>
          <a:prstGeom prst="rect">
            <a:avLst/>
          </a:prstGeom>
          <a:noFill/>
        </p:spPr>
        <p:txBody>
          <a:bodyPr wrap="square" rtlCol="0">
            <a:spAutoFit/>
          </a:bodyPr>
          <a:lstStyle/>
          <a:p>
            <a:r>
              <a:rPr lang="fr-FR" b="1" dirty="0" smtClean="0">
                <a:solidFill>
                  <a:srgbClr val="74D8E2"/>
                </a:solidFill>
                <a:latin typeface="Arial" pitchFamily="34" charset="0"/>
                <a:cs typeface="Arial" pitchFamily="34" charset="0"/>
              </a:rPr>
              <a:t>En tant qu’offreur de solutions : Produits mécatroniques au cœur des machines et des </a:t>
            </a:r>
            <a:r>
              <a:rPr lang="fr-FR" b="1" dirty="0" err="1" smtClean="0">
                <a:solidFill>
                  <a:srgbClr val="74D8E2"/>
                </a:solidFill>
                <a:latin typeface="Arial" pitchFamily="34" charset="0"/>
                <a:cs typeface="Arial" pitchFamily="34" charset="0"/>
              </a:rPr>
              <a:t>process</a:t>
            </a:r>
            <a:r>
              <a:rPr lang="fr-FR" b="1" dirty="0" smtClean="0">
                <a:solidFill>
                  <a:srgbClr val="74D8E2"/>
                </a:solidFill>
                <a:latin typeface="Arial" pitchFamily="34" charset="0"/>
                <a:cs typeface="Arial" pitchFamily="34" charset="0"/>
              </a:rPr>
              <a:t> </a:t>
            </a:r>
          </a:p>
          <a:p>
            <a:endParaRPr lang="fr-FR" b="1" dirty="0" smtClean="0">
              <a:solidFill>
                <a:srgbClr val="74D8E2"/>
              </a:solidFill>
              <a:latin typeface="Arial" pitchFamily="34" charset="0"/>
              <a:cs typeface="Arial" pitchFamily="34" charset="0"/>
            </a:endParaRPr>
          </a:p>
          <a:p>
            <a:r>
              <a:rPr lang="fr-FR" b="1" dirty="0" smtClean="0">
                <a:solidFill>
                  <a:schemeClr val="bg1"/>
                </a:solidFill>
                <a:latin typeface="Arial" pitchFamily="34" charset="0"/>
                <a:cs typeface="Arial" pitchFamily="34" charset="0"/>
              </a:rPr>
              <a:t>En tant qu’utilisateurs :</a:t>
            </a:r>
          </a:p>
          <a:p>
            <a:r>
              <a:rPr lang="fr-FR" b="1" dirty="0" smtClean="0">
                <a:solidFill>
                  <a:schemeClr val="bg1"/>
                </a:solidFill>
                <a:latin typeface="Arial" pitchFamily="34" charset="0"/>
                <a:cs typeface="Arial" pitchFamily="34" charset="0"/>
              </a:rPr>
              <a:t>Ils mettent en application ce concept dans leurs propres usines</a:t>
            </a:r>
          </a:p>
          <a:p>
            <a:endParaRPr lang="fr-FR" b="1" dirty="0" smtClean="0">
              <a:solidFill>
                <a:schemeClr val="bg1"/>
              </a:solidFill>
              <a:latin typeface="Arial" pitchFamily="34" charset="0"/>
              <a:cs typeface="Arial" pitchFamily="34" charset="0"/>
            </a:endParaRPr>
          </a:p>
          <a:p>
            <a:endParaRPr lang="fr-FR" dirty="0"/>
          </a:p>
        </p:txBody>
      </p:sp>
      <p:sp>
        <p:nvSpPr>
          <p:cNvPr id="6" name="Rectangle 5"/>
          <p:cNvSpPr/>
          <p:nvPr/>
        </p:nvSpPr>
        <p:spPr>
          <a:xfrm>
            <a:off x="539552" y="5445224"/>
            <a:ext cx="8352928" cy="707886"/>
          </a:xfrm>
          <a:prstGeom prst="rect">
            <a:avLst/>
          </a:prstGeom>
        </p:spPr>
        <p:txBody>
          <a:bodyPr wrap="square">
            <a:spAutoFit/>
          </a:bodyPr>
          <a:lstStyle/>
          <a:p>
            <a:pPr algn="ctr"/>
            <a:r>
              <a:rPr lang="fr-FR" sz="2000" b="1" dirty="0" smtClean="0">
                <a:solidFill>
                  <a:srgbClr val="74D8E2"/>
                </a:solidFill>
                <a:latin typeface="Arial" pitchFamily="34" charset="0"/>
                <a:cs typeface="Arial" pitchFamily="34" charset="0"/>
              </a:rPr>
              <a:t>La mécatronique apporte l’intelligence aux composants mécaniques et donc aux machines dans lesquelles ils sont intégrés </a:t>
            </a:r>
          </a:p>
        </p:txBody>
      </p:sp>
      <p:pic>
        <p:nvPicPr>
          <p:cNvPr id="7" name="Image 6" descr="capture d'écran_ dernière vidéo_072016.JPG"/>
          <p:cNvPicPr>
            <a:picLocks noChangeAspect="1"/>
          </p:cNvPicPr>
          <p:nvPr/>
        </p:nvPicPr>
        <p:blipFill>
          <a:blip r:embed="rId4" cstate="print"/>
          <a:stretch>
            <a:fillRect/>
          </a:stretch>
        </p:blipFill>
        <p:spPr>
          <a:xfrm>
            <a:off x="4860032" y="1916832"/>
            <a:ext cx="4480498" cy="2520280"/>
          </a:xfrm>
          <a:prstGeom prst="rect">
            <a:avLst/>
          </a:prstGeom>
        </p:spPr>
      </p:pic>
      <p:sp>
        <p:nvSpPr>
          <p:cNvPr id="11" name="Rectangle 10"/>
          <p:cNvSpPr/>
          <p:nvPr/>
        </p:nvSpPr>
        <p:spPr>
          <a:xfrm>
            <a:off x="4644008" y="4509120"/>
            <a:ext cx="4896544" cy="864096"/>
          </a:xfrm>
          <a:prstGeom prst="rect">
            <a:avLst/>
          </a:prstGeom>
          <a:solidFill>
            <a:srgbClr val="33C6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600" dirty="0" smtClean="0">
                <a:solidFill>
                  <a:srgbClr val="002060"/>
                </a:solidFill>
              </a:rPr>
              <a:t>Retrouvez la vidéo: </a:t>
            </a:r>
            <a:r>
              <a:rPr lang="fr-FR" sz="1600" i="1" dirty="0" smtClean="0">
                <a:solidFill>
                  <a:srgbClr val="002060"/>
                </a:solidFill>
              </a:rPr>
              <a:t>La Mécatronique fait l’Usine du Futur </a:t>
            </a:r>
            <a:r>
              <a:rPr lang="fr-FR" sz="1600" dirty="0" smtClean="0">
                <a:solidFill>
                  <a:srgbClr val="002060"/>
                </a:solidFill>
              </a:rPr>
              <a:t>sur la chaîne </a:t>
            </a:r>
            <a:r>
              <a:rPr lang="fr-FR" sz="1600" dirty="0" err="1" smtClean="0">
                <a:solidFill>
                  <a:srgbClr val="002060"/>
                </a:solidFill>
              </a:rPr>
              <a:t>Youtube</a:t>
            </a:r>
            <a:r>
              <a:rPr lang="fr-FR" sz="1600" dirty="0" smtClean="0">
                <a:solidFill>
                  <a:srgbClr val="002060"/>
                </a:solidFill>
              </a:rPr>
              <a:t> d’Artema</a:t>
            </a:r>
            <a:endParaRPr lang="fr-FR" sz="1600" dirty="0">
              <a:solidFill>
                <a:srgbClr val="00206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2"/>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29" name="Rogner un rectangle avec un coin diagonal 28"/>
          <p:cNvSpPr>
            <a:spLocks noChangeArrowheads="1"/>
          </p:cNvSpPr>
          <p:nvPr/>
        </p:nvSpPr>
        <p:spPr bwMode="auto">
          <a:xfrm>
            <a:off x="539750" y="1628775"/>
            <a:ext cx="2087563" cy="576263"/>
          </a:xfrm>
          <a:custGeom>
            <a:avLst/>
            <a:gdLst>
              <a:gd name="T0" fmla="*/ 0 w 2087563"/>
              <a:gd name="T1" fmla="*/ 0 h 576263"/>
              <a:gd name="T2" fmla="*/ 1991517 w 2087563"/>
              <a:gd name="T3" fmla="*/ 0 h 576263"/>
              <a:gd name="T4" fmla="*/ 2087563 w 2087563"/>
              <a:gd name="T5" fmla="*/ 96046 h 576263"/>
              <a:gd name="T6" fmla="*/ 2087563 w 2087563"/>
              <a:gd name="T7" fmla="*/ 576263 h 576263"/>
              <a:gd name="T8" fmla="*/ 2087563 w 2087563"/>
              <a:gd name="T9" fmla="*/ 576263 h 576263"/>
              <a:gd name="T10" fmla="*/ 96046 w 2087563"/>
              <a:gd name="T11" fmla="*/ 576263 h 576263"/>
              <a:gd name="T12" fmla="*/ 0 w 2087563"/>
              <a:gd name="T13" fmla="*/ 480217 h 576263"/>
              <a:gd name="T14" fmla="*/ 0 w 2087563"/>
              <a:gd name="T15" fmla="*/ 0 h 576263"/>
              <a:gd name="T16" fmla="*/ 0 60000 65536"/>
              <a:gd name="T17" fmla="*/ 0 60000 65536"/>
              <a:gd name="T18" fmla="*/ 0 60000 65536"/>
              <a:gd name="T19" fmla="*/ 0 60000 65536"/>
              <a:gd name="T20" fmla="*/ 0 60000 65536"/>
              <a:gd name="T21" fmla="*/ 0 60000 65536"/>
              <a:gd name="T22" fmla="*/ 0 60000 65536"/>
              <a:gd name="T23" fmla="*/ 0 60000 65536"/>
              <a:gd name="T24" fmla="*/ 0 w 2087563"/>
              <a:gd name="T25" fmla="*/ 0 h 576263"/>
              <a:gd name="T26" fmla="*/ 2087563 w 2087563"/>
              <a:gd name="T27" fmla="*/ 576263 h 5762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87563" h="576263">
                <a:moveTo>
                  <a:pt x="0" y="0"/>
                </a:moveTo>
                <a:lnTo>
                  <a:pt x="1991517" y="0"/>
                </a:lnTo>
                <a:lnTo>
                  <a:pt x="2087563" y="96046"/>
                </a:lnTo>
                <a:lnTo>
                  <a:pt x="2087563" y="576263"/>
                </a:lnTo>
                <a:lnTo>
                  <a:pt x="96046" y="576263"/>
                </a:lnTo>
                <a:lnTo>
                  <a:pt x="0" y="480217"/>
                </a:lnTo>
                <a:lnTo>
                  <a:pt x="0" y="0"/>
                </a:lnTo>
                <a:close/>
              </a:path>
            </a:pathLst>
          </a:custGeom>
          <a:noFill/>
          <a:ln w="9525">
            <a:solidFill>
              <a:srgbClr val="3AF3FB"/>
            </a:solidFill>
            <a:miter lim="800000"/>
            <a:headEnd/>
            <a:tailEnd/>
          </a:ln>
          <a:effectLst>
            <a:outerShdw blurRad="40000" dist="23000" dir="5400000" rotWithShape="0">
              <a:srgbClr val="808080">
                <a:alpha val="34998"/>
              </a:srgbClr>
            </a:outerShdw>
          </a:effectLst>
          <a:extLst/>
        </p:spPr>
        <p:txBody>
          <a:bodyPr lIns="108000" rIns="360000" anchor="ctr"/>
          <a:lstStyle/>
          <a:p>
            <a:pPr eaLnBrk="1" fontAlgn="auto" hangingPunct="1">
              <a:lnSpc>
                <a:spcPct val="90000"/>
              </a:lnSpc>
              <a:spcBef>
                <a:spcPts val="0"/>
              </a:spcBef>
              <a:spcAft>
                <a:spcPts val="0"/>
              </a:spcAft>
              <a:defRPr/>
            </a:pPr>
            <a:r>
              <a:rPr lang="fr-FR" sz="2000" dirty="0">
                <a:solidFill>
                  <a:srgbClr val="3AF3FB"/>
                </a:solidFill>
                <a:latin typeface="Arial Narrow"/>
                <a:ea typeface="+mn-ea"/>
                <a:cs typeface="Arial Narrow"/>
              </a:rPr>
              <a:t>Le confort</a:t>
            </a:r>
          </a:p>
        </p:txBody>
      </p:sp>
      <p:sp>
        <p:nvSpPr>
          <p:cNvPr id="30" name="Rogner un rectangle avec un coin diagonal 29"/>
          <p:cNvSpPr>
            <a:spLocks noChangeArrowheads="1"/>
          </p:cNvSpPr>
          <p:nvPr/>
        </p:nvSpPr>
        <p:spPr bwMode="auto">
          <a:xfrm>
            <a:off x="539750" y="2463800"/>
            <a:ext cx="2087563" cy="576263"/>
          </a:xfrm>
          <a:custGeom>
            <a:avLst/>
            <a:gdLst>
              <a:gd name="T0" fmla="*/ 0 w 2087563"/>
              <a:gd name="T1" fmla="*/ 0 h 576263"/>
              <a:gd name="T2" fmla="*/ 1991517 w 2087563"/>
              <a:gd name="T3" fmla="*/ 0 h 576263"/>
              <a:gd name="T4" fmla="*/ 2087563 w 2087563"/>
              <a:gd name="T5" fmla="*/ 96046 h 576263"/>
              <a:gd name="T6" fmla="*/ 2087563 w 2087563"/>
              <a:gd name="T7" fmla="*/ 576263 h 576263"/>
              <a:gd name="T8" fmla="*/ 2087563 w 2087563"/>
              <a:gd name="T9" fmla="*/ 576263 h 576263"/>
              <a:gd name="T10" fmla="*/ 96046 w 2087563"/>
              <a:gd name="T11" fmla="*/ 576263 h 576263"/>
              <a:gd name="T12" fmla="*/ 0 w 2087563"/>
              <a:gd name="T13" fmla="*/ 480217 h 576263"/>
              <a:gd name="T14" fmla="*/ 0 w 2087563"/>
              <a:gd name="T15" fmla="*/ 0 h 576263"/>
              <a:gd name="T16" fmla="*/ 0 60000 65536"/>
              <a:gd name="T17" fmla="*/ 0 60000 65536"/>
              <a:gd name="T18" fmla="*/ 0 60000 65536"/>
              <a:gd name="T19" fmla="*/ 0 60000 65536"/>
              <a:gd name="T20" fmla="*/ 0 60000 65536"/>
              <a:gd name="T21" fmla="*/ 0 60000 65536"/>
              <a:gd name="T22" fmla="*/ 0 60000 65536"/>
              <a:gd name="T23" fmla="*/ 0 60000 65536"/>
              <a:gd name="T24" fmla="*/ 0 w 2087563"/>
              <a:gd name="T25" fmla="*/ 0 h 576263"/>
              <a:gd name="T26" fmla="*/ 2087563 w 2087563"/>
              <a:gd name="T27" fmla="*/ 576263 h 5762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87563" h="576263">
                <a:moveTo>
                  <a:pt x="0" y="0"/>
                </a:moveTo>
                <a:lnTo>
                  <a:pt x="1991517" y="0"/>
                </a:lnTo>
                <a:lnTo>
                  <a:pt x="2087563" y="96046"/>
                </a:lnTo>
                <a:lnTo>
                  <a:pt x="2087563" y="576263"/>
                </a:lnTo>
                <a:lnTo>
                  <a:pt x="96046" y="576263"/>
                </a:lnTo>
                <a:lnTo>
                  <a:pt x="0" y="480217"/>
                </a:lnTo>
                <a:lnTo>
                  <a:pt x="0" y="0"/>
                </a:lnTo>
                <a:close/>
              </a:path>
            </a:pathLst>
          </a:custGeom>
          <a:noFill/>
          <a:ln w="9525">
            <a:solidFill>
              <a:srgbClr val="3AF3FB"/>
            </a:solidFill>
            <a:miter lim="800000"/>
            <a:headEnd/>
            <a:tailEnd/>
          </a:ln>
          <a:effectLst>
            <a:outerShdw blurRad="40000" dist="23000" dir="5400000" rotWithShape="0">
              <a:srgbClr val="808080">
                <a:alpha val="34998"/>
              </a:srgbClr>
            </a:outerShdw>
          </a:effectLst>
          <a:extLst/>
        </p:spPr>
        <p:txBody>
          <a:bodyPr lIns="108000" rIns="360000" anchor="ctr"/>
          <a:lstStyle/>
          <a:p>
            <a:pPr eaLnBrk="1" hangingPunct="1">
              <a:lnSpc>
                <a:spcPct val="90000"/>
              </a:lnSpc>
              <a:defRPr/>
            </a:pPr>
            <a:r>
              <a:rPr lang="fr-FR" sz="2000">
                <a:solidFill>
                  <a:srgbClr val="3AF3FB"/>
                </a:solidFill>
                <a:latin typeface="Arial Narrow" pitchFamily="34" charset="0"/>
              </a:rPr>
              <a:t>La sécurité</a:t>
            </a:r>
          </a:p>
        </p:txBody>
      </p:sp>
      <p:sp>
        <p:nvSpPr>
          <p:cNvPr id="32" name="Rogner un rectangle avec un coin diagonal 31"/>
          <p:cNvSpPr>
            <a:spLocks noChangeArrowheads="1"/>
          </p:cNvSpPr>
          <p:nvPr/>
        </p:nvSpPr>
        <p:spPr bwMode="auto">
          <a:xfrm>
            <a:off x="539750" y="3298825"/>
            <a:ext cx="2087563" cy="576263"/>
          </a:xfrm>
          <a:custGeom>
            <a:avLst/>
            <a:gdLst>
              <a:gd name="T0" fmla="*/ 0 w 2087563"/>
              <a:gd name="T1" fmla="*/ 0 h 576263"/>
              <a:gd name="T2" fmla="*/ 1991517 w 2087563"/>
              <a:gd name="T3" fmla="*/ 0 h 576263"/>
              <a:gd name="T4" fmla="*/ 2087563 w 2087563"/>
              <a:gd name="T5" fmla="*/ 96046 h 576263"/>
              <a:gd name="T6" fmla="*/ 2087563 w 2087563"/>
              <a:gd name="T7" fmla="*/ 576263 h 576263"/>
              <a:gd name="T8" fmla="*/ 2087563 w 2087563"/>
              <a:gd name="T9" fmla="*/ 576263 h 576263"/>
              <a:gd name="T10" fmla="*/ 96046 w 2087563"/>
              <a:gd name="T11" fmla="*/ 576263 h 576263"/>
              <a:gd name="T12" fmla="*/ 0 w 2087563"/>
              <a:gd name="T13" fmla="*/ 480217 h 576263"/>
              <a:gd name="T14" fmla="*/ 0 w 2087563"/>
              <a:gd name="T15" fmla="*/ 0 h 576263"/>
              <a:gd name="T16" fmla="*/ 0 60000 65536"/>
              <a:gd name="T17" fmla="*/ 0 60000 65536"/>
              <a:gd name="T18" fmla="*/ 0 60000 65536"/>
              <a:gd name="T19" fmla="*/ 0 60000 65536"/>
              <a:gd name="T20" fmla="*/ 0 60000 65536"/>
              <a:gd name="T21" fmla="*/ 0 60000 65536"/>
              <a:gd name="T22" fmla="*/ 0 60000 65536"/>
              <a:gd name="T23" fmla="*/ 0 60000 65536"/>
              <a:gd name="T24" fmla="*/ 0 w 2087563"/>
              <a:gd name="T25" fmla="*/ 0 h 576263"/>
              <a:gd name="T26" fmla="*/ 2087563 w 2087563"/>
              <a:gd name="T27" fmla="*/ 576263 h 57626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87563" h="576263">
                <a:moveTo>
                  <a:pt x="0" y="0"/>
                </a:moveTo>
                <a:lnTo>
                  <a:pt x="1991517" y="0"/>
                </a:lnTo>
                <a:lnTo>
                  <a:pt x="2087563" y="96046"/>
                </a:lnTo>
                <a:lnTo>
                  <a:pt x="2087563" y="576263"/>
                </a:lnTo>
                <a:lnTo>
                  <a:pt x="96046" y="576263"/>
                </a:lnTo>
                <a:lnTo>
                  <a:pt x="0" y="480217"/>
                </a:lnTo>
                <a:lnTo>
                  <a:pt x="0" y="0"/>
                </a:lnTo>
                <a:close/>
              </a:path>
            </a:pathLst>
          </a:custGeom>
          <a:noFill/>
          <a:ln w="9525">
            <a:solidFill>
              <a:srgbClr val="3AF3FB"/>
            </a:solidFill>
            <a:miter lim="800000"/>
            <a:headEnd/>
            <a:tailEnd/>
          </a:ln>
          <a:effectLst>
            <a:outerShdw blurRad="40000" dist="23000" dir="5400000" rotWithShape="0">
              <a:srgbClr val="808080">
                <a:alpha val="34998"/>
              </a:srgbClr>
            </a:outerShdw>
          </a:effectLst>
          <a:extLst/>
        </p:spPr>
        <p:txBody>
          <a:bodyPr lIns="108000" rIns="360000" anchor="ctr"/>
          <a:lstStyle/>
          <a:p>
            <a:pPr eaLnBrk="1" hangingPunct="1">
              <a:lnSpc>
                <a:spcPct val="90000"/>
              </a:lnSpc>
              <a:defRPr/>
            </a:pPr>
            <a:r>
              <a:rPr lang="fr-FR" sz="2000">
                <a:solidFill>
                  <a:srgbClr val="3AF3FB"/>
                </a:solidFill>
                <a:latin typeface="Arial Narrow" pitchFamily="34" charset="0"/>
              </a:rPr>
              <a:t>La précision</a:t>
            </a:r>
          </a:p>
        </p:txBody>
      </p:sp>
      <p:sp>
        <p:nvSpPr>
          <p:cNvPr id="33" name="Rogner un rectangle avec un coin diagonal 32"/>
          <p:cNvSpPr>
            <a:spLocks noChangeArrowheads="1"/>
          </p:cNvSpPr>
          <p:nvPr/>
        </p:nvSpPr>
        <p:spPr bwMode="auto">
          <a:xfrm>
            <a:off x="539750" y="4135438"/>
            <a:ext cx="2087563" cy="574675"/>
          </a:xfrm>
          <a:custGeom>
            <a:avLst/>
            <a:gdLst>
              <a:gd name="T0" fmla="*/ 0 w 2087563"/>
              <a:gd name="T1" fmla="*/ 0 h 574675"/>
              <a:gd name="T2" fmla="*/ 1991782 w 2087563"/>
              <a:gd name="T3" fmla="*/ 0 h 574675"/>
              <a:gd name="T4" fmla="*/ 2087563 w 2087563"/>
              <a:gd name="T5" fmla="*/ 95781 h 574675"/>
              <a:gd name="T6" fmla="*/ 2087563 w 2087563"/>
              <a:gd name="T7" fmla="*/ 574675 h 574675"/>
              <a:gd name="T8" fmla="*/ 2087563 w 2087563"/>
              <a:gd name="T9" fmla="*/ 574675 h 574675"/>
              <a:gd name="T10" fmla="*/ 95781 w 2087563"/>
              <a:gd name="T11" fmla="*/ 574675 h 574675"/>
              <a:gd name="T12" fmla="*/ 0 w 2087563"/>
              <a:gd name="T13" fmla="*/ 478894 h 574675"/>
              <a:gd name="T14" fmla="*/ 0 w 2087563"/>
              <a:gd name="T15" fmla="*/ 0 h 574675"/>
              <a:gd name="T16" fmla="*/ 0 60000 65536"/>
              <a:gd name="T17" fmla="*/ 0 60000 65536"/>
              <a:gd name="T18" fmla="*/ 0 60000 65536"/>
              <a:gd name="T19" fmla="*/ 0 60000 65536"/>
              <a:gd name="T20" fmla="*/ 0 60000 65536"/>
              <a:gd name="T21" fmla="*/ 0 60000 65536"/>
              <a:gd name="T22" fmla="*/ 0 60000 65536"/>
              <a:gd name="T23" fmla="*/ 0 60000 65536"/>
              <a:gd name="T24" fmla="*/ 0 w 2087563"/>
              <a:gd name="T25" fmla="*/ 0 h 574675"/>
              <a:gd name="T26" fmla="*/ 2087563 w 2087563"/>
              <a:gd name="T27" fmla="*/ 574675 h 5746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87563" h="574675">
                <a:moveTo>
                  <a:pt x="0" y="0"/>
                </a:moveTo>
                <a:lnTo>
                  <a:pt x="1991782" y="0"/>
                </a:lnTo>
                <a:lnTo>
                  <a:pt x="2087563" y="95781"/>
                </a:lnTo>
                <a:lnTo>
                  <a:pt x="2087563" y="574675"/>
                </a:lnTo>
                <a:lnTo>
                  <a:pt x="95781" y="574675"/>
                </a:lnTo>
                <a:lnTo>
                  <a:pt x="0" y="478894"/>
                </a:lnTo>
                <a:lnTo>
                  <a:pt x="0" y="0"/>
                </a:lnTo>
                <a:close/>
              </a:path>
            </a:pathLst>
          </a:custGeom>
          <a:noFill/>
          <a:ln w="9525">
            <a:solidFill>
              <a:srgbClr val="3AF3FB"/>
            </a:solidFill>
            <a:miter lim="800000"/>
            <a:headEnd/>
            <a:tailEnd/>
          </a:ln>
          <a:effectLst>
            <a:outerShdw blurRad="40000" dist="23000" dir="5400000" rotWithShape="0">
              <a:srgbClr val="808080">
                <a:alpha val="34998"/>
              </a:srgbClr>
            </a:outerShdw>
          </a:effectLst>
          <a:extLst/>
        </p:spPr>
        <p:txBody>
          <a:bodyPr lIns="108000" rIns="360000" anchor="ctr"/>
          <a:lstStyle/>
          <a:p>
            <a:pPr eaLnBrk="1" hangingPunct="1">
              <a:lnSpc>
                <a:spcPct val="90000"/>
              </a:lnSpc>
              <a:defRPr/>
            </a:pPr>
            <a:r>
              <a:rPr lang="fr-FR" sz="2000">
                <a:solidFill>
                  <a:srgbClr val="3AF3FB"/>
                </a:solidFill>
                <a:latin typeface="Arial Narrow" pitchFamily="34" charset="0"/>
              </a:rPr>
              <a:t>La productivité</a:t>
            </a:r>
          </a:p>
        </p:txBody>
      </p:sp>
      <p:sp>
        <p:nvSpPr>
          <p:cNvPr id="34" name="Rogner un rectangle avec un coin diagonal 33"/>
          <p:cNvSpPr>
            <a:spLocks noChangeArrowheads="1"/>
          </p:cNvSpPr>
          <p:nvPr/>
        </p:nvSpPr>
        <p:spPr bwMode="auto">
          <a:xfrm>
            <a:off x="539750" y="4970463"/>
            <a:ext cx="2087563" cy="576262"/>
          </a:xfrm>
          <a:custGeom>
            <a:avLst/>
            <a:gdLst>
              <a:gd name="T0" fmla="*/ 0 w 2087563"/>
              <a:gd name="T1" fmla="*/ 0 h 576262"/>
              <a:gd name="T2" fmla="*/ 1991517 w 2087563"/>
              <a:gd name="T3" fmla="*/ 0 h 576262"/>
              <a:gd name="T4" fmla="*/ 2087563 w 2087563"/>
              <a:gd name="T5" fmla="*/ 96046 h 576262"/>
              <a:gd name="T6" fmla="*/ 2087563 w 2087563"/>
              <a:gd name="T7" fmla="*/ 576262 h 576262"/>
              <a:gd name="T8" fmla="*/ 2087563 w 2087563"/>
              <a:gd name="T9" fmla="*/ 576262 h 576262"/>
              <a:gd name="T10" fmla="*/ 96046 w 2087563"/>
              <a:gd name="T11" fmla="*/ 576262 h 576262"/>
              <a:gd name="T12" fmla="*/ 0 w 2087563"/>
              <a:gd name="T13" fmla="*/ 480216 h 576262"/>
              <a:gd name="T14" fmla="*/ 0 w 2087563"/>
              <a:gd name="T15" fmla="*/ 0 h 576262"/>
              <a:gd name="T16" fmla="*/ 0 60000 65536"/>
              <a:gd name="T17" fmla="*/ 0 60000 65536"/>
              <a:gd name="T18" fmla="*/ 0 60000 65536"/>
              <a:gd name="T19" fmla="*/ 0 60000 65536"/>
              <a:gd name="T20" fmla="*/ 0 60000 65536"/>
              <a:gd name="T21" fmla="*/ 0 60000 65536"/>
              <a:gd name="T22" fmla="*/ 0 60000 65536"/>
              <a:gd name="T23" fmla="*/ 0 60000 65536"/>
              <a:gd name="T24" fmla="*/ 0 w 2087563"/>
              <a:gd name="T25" fmla="*/ 0 h 576262"/>
              <a:gd name="T26" fmla="*/ 2087563 w 2087563"/>
              <a:gd name="T27" fmla="*/ 576262 h 5762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87563" h="576262">
                <a:moveTo>
                  <a:pt x="0" y="0"/>
                </a:moveTo>
                <a:lnTo>
                  <a:pt x="1991517" y="0"/>
                </a:lnTo>
                <a:lnTo>
                  <a:pt x="2087563" y="96046"/>
                </a:lnTo>
                <a:lnTo>
                  <a:pt x="2087563" y="576262"/>
                </a:lnTo>
                <a:lnTo>
                  <a:pt x="96046" y="576262"/>
                </a:lnTo>
                <a:lnTo>
                  <a:pt x="0" y="480216"/>
                </a:lnTo>
                <a:lnTo>
                  <a:pt x="0" y="0"/>
                </a:lnTo>
                <a:close/>
              </a:path>
            </a:pathLst>
          </a:custGeom>
          <a:noFill/>
          <a:ln w="9525">
            <a:solidFill>
              <a:srgbClr val="3AF3FB"/>
            </a:solidFill>
            <a:miter lim="800000"/>
            <a:headEnd/>
            <a:tailEnd/>
          </a:ln>
          <a:effectLst>
            <a:outerShdw blurRad="40000" dist="23000" dir="5400000" rotWithShape="0">
              <a:srgbClr val="808080">
                <a:alpha val="34998"/>
              </a:srgbClr>
            </a:outerShdw>
          </a:effectLst>
          <a:extLst/>
        </p:spPr>
        <p:txBody>
          <a:bodyPr lIns="108000" rIns="360000" anchor="ctr"/>
          <a:lstStyle/>
          <a:p>
            <a:pPr eaLnBrk="1" hangingPunct="1">
              <a:lnSpc>
                <a:spcPct val="90000"/>
              </a:lnSpc>
              <a:defRPr/>
            </a:pPr>
            <a:r>
              <a:rPr lang="fr-FR" sz="2000">
                <a:solidFill>
                  <a:srgbClr val="3AF3FB"/>
                </a:solidFill>
                <a:latin typeface="Arial Narrow" pitchFamily="34" charset="0"/>
              </a:rPr>
              <a:t>La sûreté de fonctionnement</a:t>
            </a:r>
          </a:p>
        </p:txBody>
      </p:sp>
      <p:sp>
        <p:nvSpPr>
          <p:cNvPr id="35" name="Rogner un rectangle avec un coin diagonal 34"/>
          <p:cNvSpPr>
            <a:spLocks noChangeArrowheads="1"/>
          </p:cNvSpPr>
          <p:nvPr/>
        </p:nvSpPr>
        <p:spPr bwMode="auto">
          <a:xfrm>
            <a:off x="539750" y="5805488"/>
            <a:ext cx="2087563" cy="576262"/>
          </a:xfrm>
          <a:custGeom>
            <a:avLst/>
            <a:gdLst>
              <a:gd name="T0" fmla="*/ 0 w 2087563"/>
              <a:gd name="T1" fmla="*/ 0 h 576262"/>
              <a:gd name="T2" fmla="*/ 1991517 w 2087563"/>
              <a:gd name="T3" fmla="*/ 0 h 576262"/>
              <a:gd name="T4" fmla="*/ 2087563 w 2087563"/>
              <a:gd name="T5" fmla="*/ 96046 h 576262"/>
              <a:gd name="T6" fmla="*/ 2087563 w 2087563"/>
              <a:gd name="T7" fmla="*/ 576262 h 576262"/>
              <a:gd name="T8" fmla="*/ 2087563 w 2087563"/>
              <a:gd name="T9" fmla="*/ 576262 h 576262"/>
              <a:gd name="T10" fmla="*/ 96046 w 2087563"/>
              <a:gd name="T11" fmla="*/ 576262 h 576262"/>
              <a:gd name="T12" fmla="*/ 0 w 2087563"/>
              <a:gd name="T13" fmla="*/ 480216 h 576262"/>
              <a:gd name="T14" fmla="*/ 0 w 2087563"/>
              <a:gd name="T15" fmla="*/ 0 h 576262"/>
              <a:gd name="T16" fmla="*/ 0 60000 65536"/>
              <a:gd name="T17" fmla="*/ 0 60000 65536"/>
              <a:gd name="T18" fmla="*/ 0 60000 65536"/>
              <a:gd name="T19" fmla="*/ 0 60000 65536"/>
              <a:gd name="T20" fmla="*/ 0 60000 65536"/>
              <a:gd name="T21" fmla="*/ 0 60000 65536"/>
              <a:gd name="T22" fmla="*/ 0 60000 65536"/>
              <a:gd name="T23" fmla="*/ 0 60000 65536"/>
              <a:gd name="T24" fmla="*/ 0 w 2087563"/>
              <a:gd name="T25" fmla="*/ 0 h 576262"/>
              <a:gd name="T26" fmla="*/ 2087563 w 2087563"/>
              <a:gd name="T27" fmla="*/ 576262 h 5762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87563" h="576262">
                <a:moveTo>
                  <a:pt x="0" y="0"/>
                </a:moveTo>
                <a:lnTo>
                  <a:pt x="1991517" y="0"/>
                </a:lnTo>
                <a:lnTo>
                  <a:pt x="2087563" y="96046"/>
                </a:lnTo>
                <a:lnTo>
                  <a:pt x="2087563" y="576262"/>
                </a:lnTo>
                <a:lnTo>
                  <a:pt x="96046" y="576262"/>
                </a:lnTo>
                <a:lnTo>
                  <a:pt x="0" y="480216"/>
                </a:lnTo>
                <a:lnTo>
                  <a:pt x="0" y="0"/>
                </a:lnTo>
                <a:close/>
              </a:path>
            </a:pathLst>
          </a:custGeom>
          <a:noFill/>
          <a:ln w="9525">
            <a:solidFill>
              <a:srgbClr val="3AF3FB"/>
            </a:solidFill>
            <a:miter lim="800000"/>
            <a:headEnd/>
            <a:tailEnd/>
          </a:ln>
          <a:effectLst>
            <a:outerShdw blurRad="40000" dist="23000" dir="5400000" rotWithShape="0">
              <a:srgbClr val="808080">
                <a:alpha val="34998"/>
              </a:srgbClr>
            </a:outerShdw>
          </a:effectLst>
          <a:extLst/>
        </p:spPr>
        <p:txBody>
          <a:bodyPr lIns="108000" rIns="360000" anchor="ctr"/>
          <a:lstStyle/>
          <a:p>
            <a:pPr eaLnBrk="1" hangingPunct="1">
              <a:lnSpc>
                <a:spcPct val="90000"/>
              </a:lnSpc>
              <a:defRPr/>
            </a:pPr>
            <a:r>
              <a:rPr lang="fr-FR" sz="2000" dirty="0">
                <a:solidFill>
                  <a:srgbClr val="3AF3FB"/>
                </a:solidFill>
                <a:latin typeface="Arial Narrow" pitchFamily="34" charset="0"/>
              </a:rPr>
              <a:t>Les économies d</a:t>
            </a:r>
            <a:r>
              <a:rPr lang="fr-FR" altLang="ja-JP" sz="2000" dirty="0">
                <a:solidFill>
                  <a:srgbClr val="3AF3FB"/>
                </a:solidFill>
                <a:latin typeface="Arial Narrow" pitchFamily="34" charset="0"/>
              </a:rPr>
              <a:t>’énergie</a:t>
            </a:r>
            <a:endParaRPr lang="fr-FR" sz="2000" dirty="0">
              <a:solidFill>
                <a:srgbClr val="3AF3FB"/>
              </a:solidFill>
              <a:latin typeface="Arial Narrow" pitchFamily="34" charset="0"/>
            </a:endParaRPr>
          </a:p>
        </p:txBody>
      </p:sp>
      <p:sp>
        <p:nvSpPr>
          <p:cNvPr id="36" name="ZoneTexte 35"/>
          <p:cNvSpPr txBox="1">
            <a:spLocks noChangeArrowheads="1"/>
          </p:cNvSpPr>
          <p:nvPr/>
        </p:nvSpPr>
        <p:spPr bwMode="auto">
          <a:xfrm>
            <a:off x="2771775" y="1628775"/>
            <a:ext cx="5616575" cy="584200"/>
          </a:xfrm>
          <a:prstGeom prst="rect">
            <a:avLst/>
          </a:prstGeom>
          <a:noFill/>
          <a:ln w="9525">
            <a:noFill/>
            <a:miter lim="800000"/>
            <a:headEnd/>
            <a:tailEnd/>
          </a:ln>
        </p:spPr>
        <p:txBody>
          <a:bodyPr>
            <a:spAutoFit/>
          </a:bodyPr>
          <a:lstStyle/>
          <a:p>
            <a:pPr eaLnBrk="1" hangingPunct="1"/>
            <a:r>
              <a:rPr lang="fr-FR" sz="1600">
                <a:solidFill>
                  <a:srgbClr val="3AF3FB"/>
                </a:solidFill>
                <a:latin typeface="Arial Narrow" pitchFamily="34" charset="0"/>
              </a:rPr>
              <a:t>Par des systèmes de conduite, des amortissements ou la diminution considérable de vibrations.</a:t>
            </a:r>
            <a:endParaRPr lang="fr-FR">
              <a:solidFill>
                <a:srgbClr val="3AF3FB"/>
              </a:solidFill>
              <a:latin typeface="Arial Narrow" pitchFamily="34" charset="0"/>
            </a:endParaRPr>
          </a:p>
        </p:txBody>
      </p:sp>
      <p:sp>
        <p:nvSpPr>
          <p:cNvPr id="37" name="ZoneTexte 36"/>
          <p:cNvSpPr txBox="1">
            <a:spLocks noChangeArrowheads="1"/>
          </p:cNvSpPr>
          <p:nvPr/>
        </p:nvSpPr>
        <p:spPr bwMode="auto">
          <a:xfrm>
            <a:off x="2771775" y="2565400"/>
            <a:ext cx="5472113" cy="614363"/>
          </a:xfrm>
          <a:prstGeom prst="rect">
            <a:avLst/>
          </a:prstGeom>
          <a:noFill/>
          <a:ln w="9525">
            <a:noFill/>
            <a:miter lim="800000"/>
            <a:headEnd/>
            <a:tailEnd/>
          </a:ln>
        </p:spPr>
        <p:txBody>
          <a:bodyPr>
            <a:spAutoFit/>
          </a:bodyPr>
          <a:lstStyle/>
          <a:p>
            <a:pPr eaLnBrk="1" hangingPunct="1"/>
            <a:r>
              <a:rPr lang="fr-FR" sz="1600">
                <a:solidFill>
                  <a:srgbClr val="3AF3FB"/>
                </a:solidFill>
                <a:latin typeface="Arial Narrow" pitchFamily="34" charset="0"/>
              </a:rPr>
              <a:t>Elle permet un arrêt automatique des machines en cas de défaillance.</a:t>
            </a:r>
          </a:p>
          <a:p>
            <a:pPr eaLnBrk="1" hangingPunct="1"/>
            <a:endParaRPr lang="fr-FR">
              <a:solidFill>
                <a:srgbClr val="3AF3FB"/>
              </a:solidFill>
              <a:latin typeface="Arial Narrow" pitchFamily="34" charset="0"/>
            </a:endParaRPr>
          </a:p>
        </p:txBody>
      </p:sp>
      <p:sp>
        <p:nvSpPr>
          <p:cNvPr id="38" name="ZoneTexte 37"/>
          <p:cNvSpPr txBox="1">
            <a:spLocks noChangeArrowheads="1"/>
          </p:cNvSpPr>
          <p:nvPr/>
        </p:nvSpPr>
        <p:spPr bwMode="auto">
          <a:xfrm>
            <a:off x="2771775" y="3284538"/>
            <a:ext cx="5472113" cy="585787"/>
          </a:xfrm>
          <a:prstGeom prst="rect">
            <a:avLst/>
          </a:prstGeom>
          <a:noFill/>
          <a:ln w="9525">
            <a:noFill/>
            <a:miter lim="800000"/>
            <a:headEnd/>
            <a:tailEnd/>
          </a:ln>
        </p:spPr>
        <p:txBody>
          <a:bodyPr>
            <a:spAutoFit/>
          </a:bodyPr>
          <a:lstStyle/>
          <a:p>
            <a:pPr eaLnBrk="1" hangingPunct="1"/>
            <a:r>
              <a:rPr lang="fr-FR" sz="1600">
                <a:solidFill>
                  <a:srgbClr val="3AF3FB"/>
                </a:solidFill>
                <a:latin typeface="Arial Narrow" pitchFamily="34" charset="0"/>
              </a:rPr>
              <a:t>L</a:t>
            </a:r>
            <a:r>
              <a:rPr lang="fr-FR" altLang="ja-JP" sz="1600">
                <a:solidFill>
                  <a:srgbClr val="3AF3FB"/>
                </a:solidFill>
                <a:latin typeface="Arial Narrow" pitchFamily="34" charset="0"/>
              </a:rPr>
              <a:t>’exigence de qualité nécessite que les industriels en apportent toujours plus dans leurs opérations. </a:t>
            </a:r>
            <a:endParaRPr lang="fr-FR" sz="1600">
              <a:solidFill>
                <a:srgbClr val="3AF3FB"/>
              </a:solidFill>
              <a:latin typeface="Arial Narrow" pitchFamily="34" charset="0"/>
            </a:endParaRPr>
          </a:p>
        </p:txBody>
      </p:sp>
      <p:sp>
        <p:nvSpPr>
          <p:cNvPr id="39" name="ZoneTexte 38"/>
          <p:cNvSpPr txBox="1">
            <a:spLocks noChangeArrowheads="1"/>
          </p:cNvSpPr>
          <p:nvPr/>
        </p:nvSpPr>
        <p:spPr bwMode="auto">
          <a:xfrm>
            <a:off x="2771775" y="4149725"/>
            <a:ext cx="5903913" cy="860425"/>
          </a:xfrm>
          <a:prstGeom prst="rect">
            <a:avLst/>
          </a:prstGeom>
          <a:noFill/>
          <a:ln w="9525">
            <a:noFill/>
            <a:miter lim="800000"/>
            <a:headEnd/>
            <a:tailEnd/>
          </a:ln>
        </p:spPr>
        <p:txBody>
          <a:bodyPr>
            <a:spAutoFit/>
          </a:bodyPr>
          <a:lstStyle/>
          <a:p>
            <a:pPr eaLnBrk="1" hangingPunct="1"/>
            <a:r>
              <a:rPr lang="fr-FR" sz="1600">
                <a:solidFill>
                  <a:srgbClr val="3AF3FB"/>
                </a:solidFill>
                <a:latin typeface="Arial Narrow" pitchFamily="34" charset="0"/>
              </a:rPr>
              <a:t>C</a:t>
            </a:r>
            <a:r>
              <a:rPr lang="fr-FR" altLang="fr-FR" sz="1600">
                <a:solidFill>
                  <a:srgbClr val="3AF3FB"/>
                </a:solidFill>
                <a:latin typeface="Arial Narrow" pitchFamily="34" charset="0"/>
              </a:rPr>
              <a:t>’</a:t>
            </a:r>
            <a:r>
              <a:rPr lang="fr-FR" sz="1600">
                <a:solidFill>
                  <a:srgbClr val="3AF3FB"/>
                </a:solidFill>
                <a:latin typeface="Arial Narrow" pitchFamily="34" charset="0"/>
              </a:rPr>
              <a:t>est-à-dire l</a:t>
            </a:r>
            <a:r>
              <a:rPr lang="fr-FR" altLang="ja-JP" sz="1600">
                <a:solidFill>
                  <a:srgbClr val="3AF3FB"/>
                </a:solidFill>
                <a:latin typeface="Arial Narrow" pitchFamily="34" charset="0"/>
              </a:rPr>
              <a:t>’accroissement de la qualité des réalisations, la facilitation de la maintenance, la rapidité de mise sur le marché de nouveaux produits…</a:t>
            </a:r>
          </a:p>
          <a:p>
            <a:pPr eaLnBrk="1" hangingPunct="1"/>
            <a:endParaRPr lang="fr-FR">
              <a:solidFill>
                <a:srgbClr val="3AF3FB"/>
              </a:solidFill>
              <a:latin typeface="Arial Narrow" pitchFamily="34" charset="0"/>
            </a:endParaRPr>
          </a:p>
        </p:txBody>
      </p:sp>
      <p:sp>
        <p:nvSpPr>
          <p:cNvPr id="40" name="ZoneTexte 39"/>
          <p:cNvSpPr txBox="1">
            <a:spLocks noChangeArrowheads="1"/>
          </p:cNvSpPr>
          <p:nvPr/>
        </p:nvSpPr>
        <p:spPr bwMode="auto">
          <a:xfrm>
            <a:off x="2771775" y="4941888"/>
            <a:ext cx="5832475" cy="584200"/>
          </a:xfrm>
          <a:prstGeom prst="rect">
            <a:avLst/>
          </a:prstGeom>
          <a:noFill/>
          <a:ln w="9525">
            <a:noFill/>
            <a:miter lim="800000"/>
            <a:headEnd/>
            <a:tailEnd/>
          </a:ln>
        </p:spPr>
        <p:txBody>
          <a:bodyPr>
            <a:spAutoFit/>
          </a:bodyPr>
          <a:lstStyle/>
          <a:p>
            <a:pPr eaLnBrk="1" hangingPunct="1"/>
            <a:r>
              <a:rPr lang="fr-FR" sz="1600">
                <a:solidFill>
                  <a:srgbClr val="3AF3FB"/>
                </a:solidFill>
                <a:latin typeface="Arial Narrow" pitchFamily="34" charset="0"/>
              </a:rPr>
              <a:t>Grâce à la surveillance des systèmes en fonctionnement et la réduction de certaines contraintes ; grâce à des produits fiables (moins de pannes). </a:t>
            </a:r>
            <a:endParaRPr lang="fr-FR">
              <a:solidFill>
                <a:srgbClr val="3AF3FB"/>
              </a:solidFill>
              <a:latin typeface="Arial Narrow" pitchFamily="34" charset="0"/>
            </a:endParaRPr>
          </a:p>
        </p:txBody>
      </p:sp>
      <p:sp>
        <p:nvSpPr>
          <p:cNvPr id="41" name="ZoneTexte 40"/>
          <p:cNvSpPr txBox="1">
            <a:spLocks noChangeArrowheads="1"/>
          </p:cNvSpPr>
          <p:nvPr/>
        </p:nvSpPr>
        <p:spPr bwMode="auto">
          <a:xfrm>
            <a:off x="2771775" y="5805488"/>
            <a:ext cx="5688013" cy="862012"/>
          </a:xfrm>
          <a:prstGeom prst="rect">
            <a:avLst/>
          </a:prstGeom>
          <a:noFill/>
          <a:ln w="9525">
            <a:noFill/>
            <a:miter lim="800000"/>
            <a:headEnd/>
            <a:tailEnd/>
          </a:ln>
        </p:spPr>
        <p:txBody>
          <a:bodyPr>
            <a:spAutoFit/>
          </a:bodyPr>
          <a:lstStyle/>
          <a:p>
            <a:pPr eaLnBrk="1" hangingPunct="1"/>
            <a:r>
              <a:rPr lang="fr-FR" sz="1600">
                <a:solidFill>
                  <a:srgbClr val="3AF3FB"/>
                </a:solidFill>
                <a:latin typeface="Arial Narrow" pitchFamily="34" charset="0"/>
              </a:rPr>
              <a:t>Les systèmes mécatroniques rendent les équipements </a:t>
            </a:r>
            <a:r>
              <a:rPr lang="fr-FR" altLang="ja-JP" sz="1600">
                <a:solidFill>
                  <a:srgbClr val="3AF3FB"/>
                </a:solidFill>
                <a:latin typeface="Arial Narrow" pitchFamily="34" charset="0"/>
              </a:rPr>
              <a:t>nettement moins gourmands en énergie en s’adaptant à leurs besoins spécifiques.</a:t>
            </a:r>
          </a:p>
          <a:p>
            <a:pPr eaLnBrk="1" hangingPunct="1"/>
            <a:endParaRPr lang="fr-FR">
              <a:solidFill>
                <a:srgbClr val="3AF3FB"/>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par>
                          <p:cTn id="9" fill="hold" nodeType="afterGroup">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p:tgtEl>
                                          <p:spTgt spid="30"/>
                                        </p:tgtEl>
                                        <p:attrNameLst>
                                          <p:attrName>ppt_x</p:attrName>
                                        </p:attrNameLst>
                                      </p:cBhvr>
                                      <p:tavLst>
                                        <p:tav tm="0">
                                          <p:val>
                                            <p:strVal val="#ppt_x-#ppt_w*1.125000"/>
                                          </p:val>
                                        </p:tav>
                                        <p:tav tm="100000">
                                          <p:val>
                                            <p:strVal val="#ppt_x"/>
                                          </p:val>
                                        </p:tav>
                                      </p:tavLst>
                                    </p:anim>
                                    <p:animEffect transition="in" filter="wipe(right)">
                                      <p:cBhvr>
                                        <p:cTn id="13" dur="500"/>
                                        <p:tgtEl>
                                          <p:spTgt spid="30"/>
                                        </p:tgtEl>
                                      </p:cBhvr>
                                    </p:animEffect>
                                  </p:childTnLst>
                                </p:cTn>
                              </p:par>
                            </p:childTnLst>
                          </p:cTn>
                        </p:par>
                        <p:par>
                          <p:cTn id="14" fill="hold" nodeType="afterGroup">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p:tgtEl>
                                          <p:spTgt spid="32"/>
                                        </p:tgtEl>
                                        <p:attrNameLst>
                                          <p:attrName>ppt_x</p:attrName>
                                        </p:attrNameLst>
                                      </p:cBhvr>
                                      <p:tavLst>
                                        <p:tav tm="0">
                                          <p:val>
                                            <p:strVal val="#ppt_x-#ppt_w*1.125000"/>
                                          </p:val>
                                        </p:tav>
                                        <p:tav tm="100000">
                                          <p:val>
                                            <p:strVal val="#ppt_x"/>
                                          </p:val>
                                        </p:tav>
                                      </p:tavLst>
                                    </p:anim>
                                    <p:animEffect transition="in" filter="wipe(right)">
                                      <p:cBhvr>
                                        <p:cTn id="18" dur="500"/>
                                        <p:tgtEl>
                                          <p:spTgt spid="32"/>
                                        </p:tgtEl>
                                      </p:cBhvr>
                                    </p:animEffect>
                                  </p:childTnLst>
                                </p:cTn>
                              </p:par>
                            </p:childTnLst>
                          </p:cTn>
                        </p:par>
                        <p:par>
                          <p:cTn id="19" fill="hold" nodeType="afterGroup">
                            <p:stCondLst>
                              <p:cond delay="1500"/>
                            </p:stCondLst>
                            <p:childTnLst>
                              <p:par>
                                <p:cTn id="20" presetID="12" presetClass="entr" presetSubtype="8"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p:tgtEl>
                                          <p:spTgt spid="33"/>
                                        </p:tgtEl>
                                        <p:attrNameLst>
                                          <p:attrName>ppt_x</p:attrName>
                                        </p:attrNameLst>
                                      </p:cBhvr>
                                      <p:tavLst>
                                        <p:tav tm="0">
                                          <p:val>
                                            <p:strVal val="#ppt_x-#ppt_w*1.125000"/>
                                          </p:val>
                                        </p:tav>
                                        <p:tav tm="100000">
                                          <p:val>
                                            <p:strVal val="#ppt_x"/>
                                          </p:val>
                                        </p:tav>
                                      </p:tavLst>
                                    </p:anim>
                                    <p:animEffect transition="in" filter="wipe(right)">
                                      <p:cBhvr>
                                        <p:cTn id="23" dur="500"/>
                                        <p:tgtEl>
                                          <p:spTgt spid="33"/>
                                        </p:tgtEl>
                                      </p:cBhvr>
                                    </p:animEffect>
                                  </p:childTnLst>
                                </p:cTn>
                              </p:par>
                            </p:childTnLst>
                          </p:cTn>
                        </p:par>
                        <p:par>
                          <p:cTn id="24" fill="hold" nodeType="afterGroup">
                            <p:stCondLst>
                              <p:cond delay="2000"/>
                            </p:stCondLst>
                            <p:childTnLst>
                              <p:par>
                                <p:cTn id="25" presetID="12" presetClass="entr" presetSubtype="8"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p:tgtEl>
                                          <p:spTgt spid="34"/>
                                        </p:tgtEl>
                                        <p:attrNameLst>
                                          <p:attrName>ppt_x</p:attrName>
                                        </p:attrNameLst>
                                      </p:cBhvr>
                                      <p:tavLst>
                                        <p:tav tm="0">
                                          <p:val>
                                            <p:strVal val="#ppt_x-#ppt_w*1.125000"/>
                                          </p:val>
                                        </p:tav>
                                        <p:tav tm="100000">
                                          <p:val>
                                            <p:strVal val="#ppt_x"/>
                                          </p:val>
                                        </p:tav>
                                      </p:tavLst>
                                    </p:anim>
                                    <p:animEffect transition="in" filter="wipe(right)">
                                      <p:cBhvr>
                                        <p:cTn id="28" dur="500"/>
                                        <p:tgtEl>
                                          <p:spTgt spid="34"/>
                                        </p:tgtEl>
                                      </p:cBhvr>
                                    </p:animEffect>
                                  </p:childTnLst>
                                </p:cTn>
                              </p:par>
                            </p:childTnLst>
                          </p:cTn>
                        </p:par>
                        <p:par>
                          <p:cTn id="29" fill="hold" nodeType="afterGroup">
                            <p:stCondLst>
                              <p:cond delay="2500"/>
                            </p:stCondLst>
                            <p:childTnLst>
                              <p:par>
                                <p:cTn id="30" presetID="12" presetClass="entr" presetSubtype="8"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p:tgtEl>
                                          <p:spTgt spid="35"/>
                                        </p:tgtEl>
                                        <p:attrNameLst>
                                          <p:attrName>ppt_x</p:attrName>
                                        </p:attrNameLst>
                                      </p:cBhvr>
                                      <p:tavLst>
                                        <p:tav tm="0">
                                          <p:val>
                                            <p:strVal val="#ppt_x-#ppt_w*1.125000"/>
                                          </p:val>
                                        </p:tav>
                                        <p:tav tm="100000">
                                          <p:val>
                                            <p:strVal val="#ppt_x"/>
                                          </p:val>
                                        </p:tav>
                                      </p:tavLst>
                                    </p:anim>
                                    <p:animEffect transition="in" filter="wipe(right)">
                                      <p:cBhvr>
                                        <p:cTn id="33" dur="500"/>
                                        <p:tgtEl>
                                          <p:spTgt spid="3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additive="base">
                                        <p:cTn id="38" dur="1000"/>
                                        <p:tgtEl>
                                          <p:spTgt spid="36"/>
                                        </p:tgtEl>
                                        <p:attrNameLst>
                                          <p:attrName>ppt_x</p:attrName>
                                        </p:attrNameLst>
                                      </p:cBhvr>
                                      <p:tavLst>
                                        <p:tav tm="0">
                                          <p:val>
                                            <p:strVal val="#ppt_x-#ppt_w*1.125000"/>
                                          </p:val>
                                        </p:tav>
                                        <p:tav tm="100000">
                                          <p:val>
                                            <p:strVal val="#ppt_x"/>
                                          </p:val>
                                        </p:tav>
                                      </p:tavLst>
                                    </p:anim>
                                    <p:animEffect transition="in" filter="wipe(right)">
                                      <p:cBhvr>
                                        <p:cTn id="39" dur="1000"/>
                                        <p:tgtEl>
                                          <p:spTgt spid="3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2" presetClass="exit" presetSubtype="8" fill="hold" grpId="1" nodeType="clickEffect">
                                  <p:stCondLst>
                                    <p:cond delay="0"/>
                                  </p:stCondLst>
                                  <p:childTnLst>
                                    <p:anim calcmode="lin" valueType="num">
                                      <p:cBhvr additive="base">
                                        <p:cTn id="43" dur="1000"/>
                                        <p:tgtEl>
                                          <p:spTgt spid="36"/>
                                        </p:tgtEl>
                                        <p:attrNameLst>
                                          <p:attrName>ppt_x</p:attrName>
                                        </p:attrNameLst>
                                      </p:cBhvr>
                                      <p:tavLst>
                                        <p:tav tm="0">
                                          <p:val>
                                            <p:strVal val="#ppt_x"/>
                                          </p:val>
                                        </p:tav>
                                        <p:tav tm="100000">
                                          <p:val>
                                            <p:strVal val="#ppt_x-#ppt_w*1.125000"/>
                                          </p:val>
                                        </p:tav>
                                      </p:tavLst>
                                    </p:anim>
                                    <p:animEffect transition="out" filter="wipe(left)">
                                      <p:cBhvr>
                                        <p:cTn id="44" dur="1000"/>
                                        <p:tgtEl>
                                          <p:spTgt spid="36"/>
                                        </p:tgtEl>
                                      </p:cBhvr>
                                    </p:animEffect>
                                    <p:set>
                                      <p:cBhvr>
                                        <p:cTn id="45" dur="1" fill="hold">
                                          <p:stCondLst>
                                            <p:cond delay="999"/>
                                          </p:stCondLst>
                                        </p:cTn>
                                        <p:tgtEl>
                                          <p:spTgt spid="36"/>
                                        </p:tgtEl>
                                        <p:attrNameLst>
                                          <p:attrName>style.visibility</p:attrName>
                                        </p:attrNameLst>
                                      </p:cBhvr>
                                      <p:to>
                                        <p:strVal val="hidden"/>
                                      </p:to>
                                    </p:set>
                                  </p:childTnLst>
                                </p:cTn>
                              </p:par>
                              <p:par>
                                <p:cTn id="46" presetID="12" presetClass="entr" presetSubtype="8"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additive="base">
                                        <p:cTn id="48" dur="1000"/>
                                        <p:tgtEl>
                                          <p:spTgt spid="37"/>
                                        </p:tgtEl>
                                        <p:attrNameLst>
                                          <p:attrName>ppt_x</p:attrName>
                                        </p:attrNameLst>
                                      </p:cBhvr>
                                      <p:tavLst>
                                        <p:tav tm="0">
                                          <p:val>
                                            <p:strVal val="#ppt_x-#ppt_w*1.125000"/>
                                          </p:val>
                                        </p:tav>
                                        <p:tav tm="100000">
                                          <p:val>
                                            <p:strVal val="#ppt_x"/>
                                          </p:val>
                                        </p:tav>
                                      </p:tavLst>
                                    </p:anim>
                                    <p:animEffect transition="in" filter="wipe(right)">
                                      <p:cBhvr>
                                        <p:cTn id="49" dur="1000"/>
                                        <p:tgtEl>
                                          <p:spTgt spid="3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2" presetClass="exit" presetSubtype="8" fill="hold" grpId="1" nodeType="clickEffect">
                                  <p:stCondLst>
                                    <p:cond delay="0"/>
                                  </p:stCondLst>
                                  <p:childTnLst>
                                    <p:anim calcmode="lin" valueType="num">
                                      <p:cBhvr additive="base">
                                        <p:cTn id="53" dur="1000"/>
                                        <p:tgtEl>
                                          <p:spTgt spid="37"/>
                                        </p:tgtEl>
                                        <p:attrNameLst>
                                          <p:attrName>ppt_x</p:attrName>
                                        </p:attrNameLst>
                                      </p:cBhvr>
                                      <p:tavLst>
                                        <p:tav tm="0">
                                          <p:val>
                                            <p:strVal val="#ppt_x"/>
                                          </p:val>
                                        </p:tav>
                                        <p:tav tm="100000">
                                          <p:val>
                                            <p:strVal val="#ppt_x-#ppt_w*1.125000"/>
                                          </p:val>
                                        </p:tav>
                                      </p:tavLst>
                                    </p:anim>
                                    <p:animEffect transition="out" filter="wipe(left)">
                                      <p:cBhvr>
                                        <p:cTn id="54" dur="1000"/>
                                        <p:tgtEl>
                                          <p:spTgt spid="37"/>
                                        </p:tgtEl>
                                      </p:cBhvr>
                                    </p:animEffect>
                                    <p:set>
                                      <p:cBhvr>
                                        <p:cTn id="55" dur="1" fill="hold">
                                          <p:stCondLst>
                                            <p:cond delay="999"/>
                                          </p:stCondLst>
                                        </p:cTn>
                                        <p:tgtEl>
                                          <p:spTgt spid="37"/>
                                        </p:tgtEl>
                                        <p:attrNameLst>
                                          <p:attrName>style.visibility</p:attrName>
                                        </p:attrNameLst>
                                      </p:cBhvr>
                                      <p:to>
                                        <p:strVal val="hidden"/>
                                      </p:to>
                                    </p:set>
                                  </p:childTnLst>
                                </p:cTn>
                              </p:par>
                              <p:par>
                                <p:cTn id="56" presetID="12" presetClass="entr" presetSubtype="8" fill="hold" grpId="0" nodeType="withEffect">
                                  <p:stCondLst>
                                    <p:cond delay="0"/>
                                  </p:stCondLst>
                                  <p:childTnLst>
                                    <p:set>
                                      <p:cBhvr>
                                        <p:cTn id="57" dur="1" fill="hold">
                                          <p:stCondLst>
                                            <p:cond delay="0"/>
                                          </p:stCondLst>
                                        </p:cTn>
                                        <p:tgtEl>
                                          <p:spTgt spid="38">
                                            <p:txEl>
                                              <p:pRg st="0" end="0"/>
                                            </p:txEl>
                                          </p:spTgt>
                                        </p:tgtEl>
                                        <p:attrNameLst>
                                          <p:attrName>style.visibility</p:attrName>
                                        </p:attrNameLst>
                                      </p:cBhvr>
                                      <p:to>
                                        <p:strVal val="visible"/>
                                      </p:to>
                                    </p:set>
                                    <p:anim calcmode="lin" valueType="num">
                                      <p:cBhvr additive="base">
                                        <p:cTn id="58" dur="1000"/>
                                        <p:tgtEl>
                                          <p:spTgt spid="38">
                                            <p:txEl>
                                              <p:pRg st="0" end="0"/>
                                            </p:txEl>
                                          </p:spTgt>
                                        </p:tgtEl>
                                        <p:attrNameLst>
                                          <p:attrName>ppt_x</p:attrName>
                                        </p:attrNameLst>
                                      </p:cBhvr>
                                      <p:tavLst>
                                        <p:tav tm="0">
                                          <p:val>
                                            <p:strVal val="#ppt_x-#ppt_w*1.125000"/>
                                          </p:val>
                                        </p:tav>
                                        <p:tav tm="100000">
                                          <p:val>
                                            <p:strVal val="#ppt_x"/>
                                          </p:val>
                                        </p:tav>
                                      </p:tavLst>
                                    </p:anim>
                                    <p:animEffect transition="in" filter="wipe(right)">
                                      <p:cBhvr>
                                        <p:cTn id="59" dur="1000"/>
                                        <p:tgtEl>
                                          <p:spTgt spid="38">
                                            <p:txEl>
                                              <p:pRg st="0" end="0"/>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2" presetClass="exit" presetSubtype="8" fill="hold" nodeType="clickEffect">
                                  <p:stCondLst>
                                    <p:cond delay="0"/>
                                  </p:stCondLst>
                                  <p:childTnLst>
                                    <p:anim calcmode="lin" valueType="num">
                                      <p:cBhvr additive="base">
                                        <p:cTn id="63" dur="1000"/>
                                        <p:tgtEl>
                                          <p:spTgt spid="38">
                                            <p:txEl>
                                              <p:pRg st="0" end="0"/>
                                            </p:txEl>
                                          </p:spTgt>
                                        </p:tgtEl>
                                        <p:attrNameLst>
                                          <p:attrName>ppt_x</p:attrName>
                                        </p:attrNameLst>
                                      </p:cBhvr>
                                      <p:tavLst>
                                        <p:tav tm="0">
                                          <p:val>
                                            <p:strVal val="#ppt_x"/>
                                          </p:val>
                                        </p:tav>
                                        <p:tav tm="100000">
                                          <p:val>
                                            <p:strVal val="#ppt_x-#ppt_w*1.125000"/>
                                          </p:val>
                                        </p:tav>
                                      </p:tavLst>
                                    </p:anim>
                                    <p:animEffect transition="out" filter="wipe(left)">
                                      <p:cBhvr>
                                        <p:cTn id="64" dur="1000"/>
                                        <p:tgtEl>
                                          <p:spTgt spid="38">
                                            <p:txEl>
                                              <p:pRg st="0" end="0"/>
                                            </p:txEl>
                                          </p:spTgt>
                                        </p:tgtEl>
                                      </p:cBhvr>
                                    </p:animEffect>
                                    <p:set>
                                      <p:cBhvr>
                                        <p:cTn id="65" dur="1" fill="hold">
                                          <p:stCondLst>
                                            <p:cond delay="999"/>
                                          </p:stCondLst>
                                        </p:cTn>
                                        <p:tgtEl>
                                          <p:spTgt spid="38">
                                            <p:txEl>
                                              <p:pRg st="0" end="0"/>
                                            </p:txEl>
                                          </p:spTgt>
                                        </p:tgtEl>
                                        <p:attrNameLst>
                                          <p:attrName>style.visibility</p:attrName>
                                        </p:attrNameLst>
                                      </p:cBhvr>
                                      <p:to>
                                        <p:strVal val="hidden"/>
                                      </p:to>
                                    </p:set>
                                  </p:childTnLst>
                                </p:cTn>
                              </p:par>
                              <p:par>
                                <p:cTn id="66" presetID="12" presetClass="entr" presetSubtype="8" fill="hold" nodeType="withEffect">
                                  <p:stCondLst>
                                    <p:cond delay="0"/>
                                  </p:stCondLst>
                                  <p:childTnLst>
                                    <p:set>
                                      <p:cBhvr>
                                        <p:cTn id="67" dur="1" fill="hold">
                                          <p:stCondLst>
                                            <p:cond delay="0"/>
                                          </p:stCondLst>
                                        </p:cTn>
                                        <p:tgtEl>
                                          <p:spTgt spid="39">
                                            <p:txEl>
                                              <p:pRg st="0" end="0"/>
                                            </p:txEl>
                                          </p:spTgt>
                                        </p:tgtEl>
                                        <p:attrNameLst>
                                          <p:attrName>style.visibility</p:attrName>
                                        </p:attrNameLst>
                                      </p:cBhvr>
                                      <p:to>
                                        <p:strVal val="visible"/>
                                      </p:to>
                                    </p:set>
                                    <p:anim calcmode="lin" valueType="num">
                                      <p:cBhvr additive="base">
                                        <p:cTn id="68" dur="1000"/>
                                        <p:tgtEl>
                                          <p:spTgt spid="39">
                                            <p:txEl>
                                              <p:pRg st="0" end="0"/>
                                            </p:txEl>
                                          </p:spTgt>
                                        </p:tgtEl>
                                        <p:attrNameLst>
                                          <p:attrName>ppt_x</p:attrName>
                                        </p:attrNameLst>
                                      </p:cBhvr>
                                      <p:tavLst>
                                        <p:tav tm="0">
                                          <p:val>
                                            <p:strVal val="#ppt_x-#ppt_w*1.125000"/>
                                          </p:val>
                                        </p:tav>
                                        <p:tav tm="100000">
                                          <p:val>
                                            <p:strVal val="#ppt_x"/>
                                          </p:val>
                                        </p:tav>
                                      </p:tavLst>
                                    </p:anim>
                                    <p:animEffect transition="in" filter="wipe(right)">
                                      <p:cBhvr>
                                        <p:cTn id="69" dur="1000"/>
                                        <p:tgtEl>
                                          <p:spTgt spid="39">
                                            <p:txEl>
                                              <p:pRg st="0" end="0"/>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2" presetClass="exit" presetSubtype="8" fill="hold" grpId="0" nodeType="clickEffect">
                                  <p:stCondLst>
                                    <p:cond delay="0"/>
                                  </p:stCondLst>
                                  <p:childTnLst>
                                    <p:anim calcmode="lin" valueType="num">
                                      <p:cBhvr additive="base">
                                        <p:cTn id="73" dur="1000"/>
                                        <p:tgtEl>
                                          <p:spTgt spid="39">
                                            <p:txEl>
                                              <p:pRg st="0" end="0"/>
                                            </p:txEl>
                                          </p:spTgt>
                                        </p:tgtEl>
                                        <p:attrNameLst>
                                          <p:attrName>ppt_x</p:attrName>
                                        </p:attrNameLst>
                                      </p:cBhvr>
                                      <p:tavLst>
                                        <p:tav tm="0">
                                          <p:val>
                                            <p:strVal val="#ppt_x"/>
                                          </p:val>
                                        </p:tav>
                                        <p:tav tm="100000">
                                          <p:val>
                                            <p:strVal val="#ppt_x-#ppt_w*1.125000"/>
                                          </p:val>
                                        </p:tav>
                                      </p:tavLst>
                                    </p:anim>
                                    <p:animEffect transition="out" filter="wipe(left)">
                                      <p:cBhvr>
                                        <p:cTn id="74" dur="1000"/>
                                        <p:tgtEl>
                                          <p:spTgt spid="39">
                                            <p:txEl>
                                              <p:pRg st="0" end="0"/>
                                            </p:txEl>
                                          </p:spTgt>
                                        </p:tgtEl>
                                      </p:cBhvr>
                                    </p:animEffect>
                                    <p:set>
                                      <p:cBhvr>
                                        <p:cTn id="75" dur="1" fill="hold">
                                          <p:stCondLst>
                                            <p:cond delay="999"/>
                                          </p:stCondLst>
                                        </p:cTn>
                                        <p:tgtEl>
                                          <p:spTgt spid="39">
                                            <p:txEl>
                                              <p:pRg st="0" end="0"/>
                                            </p:txEl>
                                          </p:spTgt>
                                        </p:tgtEl>
                                        <p:attrNameLst>
                                          <p:attrName>style.visibility</p:attrName>
                                        </p:attrNameLst>
                                      </p:cBhvr>
                                      <p:to>
                                        <p:strVal val="hidden"/>
                                      </p:to>
                                    </p:set>
                                  </p:childTnLst>
                                </p:cTn>
                              </p:par>
                              <p:par>
                                <p:cTn id="76" presetID="12" presetClass="entr" presetSubtype="8" fill="hold" nodeType="withEffect">
                                  <p:stCondLst>
                                    <p:cond delay="0"/>
                                  </p:stCondLst>
                                  <p:childTnLst>
                                    <p:set>
                                      <p:cBhvr>
                                        <p:cTn id="77" dur="1" fill="hold">
                                          <p:stCondLst>
                                            <p:cond delay="0"/>
                                          </p:stCondLst>
                                        </p:cTn>
                                        <p:tgtEl>
                                          <p:spTgt spid="40">
                                            <p:txEl>
                                              <p:pRg st="0" end="0"/>
                                            </p:txEl>
                                          </p:spTgt>
                                        </p:tgtEl>
                                        <p:attrNameLst>
                                          <p:attrName>style.visibility</p:attrName>
                                        </p:attrNameLst>
                                      </p:cBhvr>
                                      <p:to>
                                        <p:strVal val="visible"/>
                                      </p:to>
                                    </p:set>
                                    <p:anim calcmode="lin" valueType="num">
                                      <p:cBhvr additive="base">
                                        <p:cTn id="78" dur="1000"/>
                                        <p:tgtEl>
                                          <p:spTgt spid="40">
                                            <p:txEl>
                                              <p:pRg st="0" end="0"/>
                                            </p:txEl>
                                          </p:spTgt>
                                        </p:tgtEl>
                                        <p:attrNameLst>
                                          <p:attrName>ppt_x</p:attrName>
                                        </p:attrNameLst>
                                      </p:cBhvr>
                                      <p:tavLst>
                                        <p:tav tm="0">
                                          <p:val>
                                            <p:strVal val="#ppt_x-#ppt_w*1.125000"/>
                                          </p:val>
                                        </p:tav>
                                        <p:tav tm="100000">
                                          <p:val>
                                            <p:strVal val="#ppt_x"/>
                                          </p:val>
                                        </p:tav>
                                      </p:tavLst>
                                    </p:anim>
                                    <p:animEffect transition="in" filter="wipe(right)">
                                      <p:cBhvr>
                                        <p:cTn id="79" dur="1000"/>
                                        <p:tgtEl>
                                          <p:spTgt spid="40">
                                            <p:txEl>
                                              <p:pRg st="0" end="0"/>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2" presetClass="exit" presetSubtype="8" fill="hold" grpId="0" nodeType="clickEffect">
                                  <p:stCondLst>
                                    <p:cond delay="0"/>
                                  </p:stCondLst>
                                  <p:childTnLst>
                                    <p:anim calcmode="lin" valueType="num">
                                      <p:cBhvr additive="base">
                                        <p:cTn id="83" dur="1000"/>
                                        <p:tgtEl>
                                          <p:spTgt spid="40">
                                            <p:txEl>
                                              <p:pRg st="0" end="0"/>
                                            </p:txEl>
                                          </p:spTgt>
                                        </p:tgtEl>
                                        <p:attrNameLst>
                                          <p:attrName>ppt_x</p:attrName>
                                        </p:attrNameLst>
                                      </p:cBhvr>
                                      <p:tavLst>
                                        <p:tav tm="0">
                                          <p:val>
                                            <p:strVal val="#ppt_x"/>
                                          </p:val>
                                        </p:tav>
                                        <p:tav tm="100000">
                                          <p:val>
                                            <p:strVal val="#ppt_x-#ppt_w*1.125000"/>
                                          </p:val>
                                        </p:tav>
                                      </p:tavLst>
                                    </p:anim>
                                    <p:animEffect transition="out" filter="wipe(left)">
                                      <p:cBhvr>
                                        <p:cTn id="84" dur="1000"/>
                                        <p:tgtEl>
                                          <p:spTgt spid="40">
                                            <p:txEl>
                                              <p:pRg st="0" end="0"/>
                                            </p:txEl>
                                          </p:spTgt>
                                        </p:tgtEl>
                                      </p:cBhvr>
                                    </p:animEffect>
                                    <p:set>
                                      <p:cBhvr>
                                        <p:cTn id="85" dur="1" fill="hold">
                                          <p:stCondLst>
                                            <p:cond delay="999"/>
                                          </p:stCondLst>
                                        </p:cTn>
                                        <p:tgtEl>
                                          <p:spTgt spid="40">
                                            <p:txEl>
                                              <p:pRg st="0" end="0"/>
                                            </p:txEl>
                                          </p:spTgt>
                                        </p:tgtEl>
                                        <p:attrNameLst>
                                          <p:attrName>style.visibility</p:attrName>
                                        </p:attrNameLst>
                                      </p:cBhvr>
                                      <p:to>
                                        <p:strVal val="hidden"/>
                                      </p:to>
                                    </p:set>
                                  </p:childTnLst>
                                </p:cTn>
                              </p:par>
                              <p:par>
                                <p:cTn id="86" presetID="12" presetClass="entr" presetSubtype="8" fill="hold" grpId="0" nodeType="withEffect">
                                  <p:stCondLst>
                                    <p:cond delay="0"/>
                                  </p:stCondLst>
                                  <p:childTnLst>
                                    <p:set>
                                      <p:cBhvr>
                                        <p:cTn id="87" dur="1" fill="hold">
                                          <p:stCondLst>
                                            <p:cond delay="0"/>
                                          </p:stCondLst>
                                        </p:cTn>
                                        <p:tgtEl>
                                          <p:spTgt spid="41"/>
                                        </p:tgtEl>
                                        <p:attrNameLst>
                                          <p:attrName>style.visibility</p:attrName>
                                        </p:attrNameLst>
                                      </p:cBhvr>
                                      <p:to>
                                        <p:strVal val="visible"/>
                                      </p:to>
                                    </p:set>
                                    <p:anim calcmode="lin" valueType="num">
                                      <p:cBhvr additive="base">
                                        <p:cTn id="88" dur="1000"/>
                                        <p:tgtEl>
                                          <p:spTgt spid="41"/>
                                        </p:tgtEl>
                                        <p:attrNameLst>
                                          <p:attrName>ppt_x</p:attrName>
                                        </p:attrNameLst>
                                      </p:cBhvr>
                                      <p:tavLst>
                                        <p:tav tm="0">
                                          <p:val>
                                            <p:strVal val="#ppt_x-#ppt_w*1.125000"/>
                                          </p:val>
                                        </p:tav>
                                        <p:tav tm="100000">
                                          <p:val>
                                            <p:strVal val="#ppt_x"/>
                                          </p:val>
                                        </p:tav>
                                      </p:tavLst>
                                    </p:anim>
                                    <p:animEffect transition="in" filter="wipe(right)">
                                      <p:cBhvr>
                                        <p:cTn id="89"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2" grpId="0" animBg="1"/>
      <p:bldP spid="33" grpId="0" animBg="1"/>
      <p:bldP spid="34" grpId="0" animBg="1"/>
      <p:bldP spid="35" grpId="0" animBg="1"/>
      <p:bldP spid="36" grpId="0"/>
      <p:bldP spid="36" grpId="1"/>
      <p:bldP spid="37" grpId="0"/>
      <p:bldP spid="37" grpId="1"/>
      <p:bldP spid="38" grpId="0" build="allAtOnce"/>
      <p:bldP spid="39" grpId="0" build="allAtOnce"/>
      <p:bldP spid="40" grpId="0" build="allAtOnce"/>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oneTexte 5"/>
          <p:cNvSpPr txBox="1">
            <a:spLocks noChangeArrowheads="1"/>
          </p:cNvSpPr>
          <p:nvPr/>
        </p:nvSpPr>
        <p:spPr bwMode="auto">
          <a:xfrm>
            <a:off x="3203575" y="4652963"/>
            <a:ext cx="184150" cy="369887"/>
          </a:xfrm>
          <a:prstGeom prst="rect">
            <a:avLst/>
          </a:prstGeom>
          <a:noFill/>
          <a:ln w="9525">
            <a:noFill/>
            <a:miter lim="800000"/>
            <a:headEnd/>
            <a:tailEnd/>
          </a:ln>
        </p:spPr>
        <p:txBody>
          <a:bodyPr wrap="none">
            <a:spAutoFit/>
          </a:bodyPr>
          <a:lstStyle/>
          <a:p>
            <a:pPr eaLnBrk="1" hangingPunct="1"/>
            <a:endParaRPr lang="fr-FR"/>
          </a:p>
        </p:txBody>
      </p:sp>
      <p:pic>
        <p:nvPicPr>
          <p:cNvPr id="12291" name="Image 6" descr="COuv.jpg"/>
          <p:cNvPicPr>
            <a:picLocks noChangeAspect="1"/>
          </p:cNvPicPr>
          <p:nvPr/>
        </p:nvPicPr>
        <p:blipFill>
          <a:blip r:embed="rId3" cstate="print"/>
          <a:srcRect/>
          <a:stretch>
            <a:fillRect/>
          </a:stretch>
        </p:blipFill>
        <p:spPr bwMode="auto">
          <a:xfrm>
            <a:off x="-107950" y="-15875"/>
            <a:ext cx="9748838" cy="6888163"/>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 5" descr="Secteurs.jpg"/>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pic>
        <p:nvPicPr>
          <p:cNvPr id="1026" name="Picture 2"/>
          <p:cNvPicPr preferRelativeResize="0">
            <a:picLocks noChangeArrowheads="1"/>
          </p:cNvPicPr>
          <p:nvPr/>
        </p:nvPicPr>
        <p:blipFill>
          <a:blip r:embed="rId4" cstate="print"/>
          <a:srcRect/>
          <a:stretch>
            <a:fillRect/>
          </a:stretch>
        </p:blipFill>
        <p:spPr bwMode="auto">
          <a:xfrm>
            <a:off x="877888" y="2205038"/>
            <a:ext cx="1987550" cy="1463675"/>
          </a:xfrm>
          <a:prstGeom prst="rect">
            <a:avLst/>
          </a:prstGeom>
          <a:noFill/>
          <a:ln w="9525">
            <a:solidFill>
              <a:srgbClr val="3AF3FB"/>
            </a:solidFill>
            <a:miter lim="800000"/>
            <a:headEnd/>
            <a:tailEnd/>
          </a:ln>
        </p:spPr>
      </p:pic>
      <p:pic>
        <p:nvPicPr>
          <p:cNvPr id="25" name="Picture 2"/>
          <p:cNvPicPr preferRelativeResize="0">
            <a:picLocks noChangeArrowheads="1"/>
          </p:cNvPicPr>
          <p:nvPr/>
        </p:nvPicPr>
        <p:blipFill>
          <a:blip r:embed="rId5" cstate="print"/>
          <a:srcRect/>
          <a:stretch>
            <a:fillRect/>
          </a:stretch>
        </p:blipFill>
        <p:spPr bwMode="auto">
          <a:xfrm>
            <a:off x="3578225" y="2205038"/>
            <a:ext cx="1987550" cy="1463675"/>
          </a:xfrm>
          <a:prstGeom prst="rect">
            <a:avLst/>
          </a:prstGeom>
          <a:noFill/>
          <a:ln w="9525">
            <a:solidFill>
              <a:srgbClr val="3AF3FB"/>
            </a:solidFill>
            <a:miter lim="800000"/>
            <a:headEnd/>
            <a:tailEnd/>
          </a:ln>
        </p:spPr>
      </p:pic>
      <p:pic>
        <p:nvPicPr>
          <p:cNvPr id="18" name="Image 17" descr="formule1.jpg"/>
          <p:cNvPicPr>
            <a:picLocks noChangeAspect="1"/>
          </p:cNvPicPr>
          <p:nvPr/>
        </p:nvPicPr>
        <p:blipFill>
          <a:blip r:embed="rId6" cstate="print"/>
          <a:srcRect/>
          <a:stretch>
            <a:fillRect/>
          </a:stretch>
        </p:blipFill>
        <p:spPr bwMode="auto">
          <a:xfrm>
            <a:off x="868363" y="2198688"/>
            <a:ext cx="2005012" cy="1474787"/>
          </a:xfrm>
          <a:prstGeom prst="rect">
            <a:avLst/>
          </a:prstGeom>
          <a:noFill/>
          <a:ln w="9525">
            <a:solidFill>
              <a:srgbClr val="3AF3FB"/>
            </a:solidFill>
            <a:miter lim="800000"/>
            <a:headEnd/>
            <a:tailEnd/>
          </a:ln>
        </p:spPr>
      </p:pic>
      <p:pic>
        <p:nvPicPr>
          <p:cNvPr id="48" name="Image 47"/>
          <p:cNvPicPr>
            <a:picLocks noChangeAspect="1"/>
          </p:cNvPicPr>
          <p:nvPr/>
        </p:nvPicPr>
        <p:blipFill>
          <a:blip r:embed="rId7" cstate="print"/>
          <a:srcRect/>
          <a:stretch>
            <a:fillRect/>
          </a:stretch>
        </p:blipFill>
        <p:spPr bwMode="auto">
          <a:xfrm>
            <a:off x="3562350" y="2203450"/>
            <a:ext cx="2003425" cy="1476375"/>
          </a:xfrm>
          <a:prstGeom prst="rect">
            <a:avLst/>
          </a:prstGeom>
          <a:noFill/>
          <a:ln w="9525">
            <a:solidFill>
              <a:srgbClr val="3AF3FB"/>
            </a:solidFill>
            <a:miter lim="800000"/>
            <a:headEnd/>
            <a:tailEnd/>
          </a:ln>
        </p:spPr>
      </p:pic>
      <p:sp>
        <p:nvSpPr>
          <p:cNvPr id="5" name="Rectangle à coins arrondis 4"/>
          <p:cNvSpPr>
            <a:spLocks noChangeArrowheads="1"/>
          </p:cNvSpPr>
          <p:nvPr/>
        </p:nvSpPr>
        <p:spPr bwMode="auto">
          <a:xfrm>
            <a:off x="468313" y="692150"/>
            <a:ext cx="4319587" cy="1081088"/>
          </a:xfrm>
          <a:prstGeom prst="roundRect">
            <a:avLst>
              <a:gd name="adj" fmla="val 0"/>
            </a:avLst>
          </a:prstGeom>
          <a:noFill/>
          <a:ln>
            <a:noFill/>
          </a:ln>
          <a:effectLst>
            <a:outerShdw blurRad="40000" dist="23000" dir="5400000" rotWithShape="0">
              <a:srgbClr val="808080">
                <a:alpha val="34998"/>
              </a:srgbClr>
            </a:outerShdw>
          </a:effectLst>
          <a:extLst/>
        </p:spPr>
        <p:txBody>
          <a:bodyPr lIns="108000" rIns="360000" anchor="ctr"/>
          <a:lstStyle/>
          <a:p>
            <a:pPr eaLnBrk="1" hangingPunct="1">
              <a:defRPr/>
            </a:pPr>
            <a:r>
              <a:rPr lang="fr-FR" sz="2000">
                <a:solidFill>
                  <a:srgbClr val="3AF3FB"/>
                </a:solidFill>
                <a:latin typeface="Arial Narrow" pitchFamily="34" charset="0"/>
              </a:rPr>
              <a:t>Les métiers de la mécatronique comptent plusieurs secteurs qui élaborent des types de composants différents.</a:t>
            </a:r>
          </a:p>
        </p:txBody>
      </p:sp>
      <p:sp>
        <p:nvSpPr>
          <p:cNvPr id="22" name="Rectangle à coins arrondis 21" hidden="1"/>
          <p:cNvSpPr>
            <a:spLocks noChangeArrowheads="1"/>
          </p:cNvSpPr>
          <p:nvPr/>
        </p:nvSpPr>
        <p:spPr bwMode="auto">
          <a:xfrm>
            <a:off x="5292725" y="549275"/>
            <a:ext cx="3311525" cy="935038"/>
          </a:xfrm>
          <a:prstGeom prst="roundRect">
            <a:avLst>
              <a:gd name="adj" fmla="val 16667"/>
            </a:avLst>
          </a:prstGeom>
          <a:noFill/>
          <a:ln>
            <a:noFill/>
          </a:ln>
          <a:effectLst>
            <a:outerShdw blurRad="40000" dist="23000" dir="5400000" rotWithShape="0">
              <a:srgbClr val="808080">
                <a:alpha val="34998"/>
              </a:srgbClr>
            </a:outerShdw>
          </a:effectLst>
          <a:extLst/>
        </p:spPr>
        <p:txBody>
          <a:bodyPr lIns="108000" rIns="360000" anchor="ctr"/>
          <a:lstStyle/>
          <a:p>
            <a:pPr algn="ctr" eaLnBrk="1" hangingPunct="1">
              <a:defRPr/>
            </a:pPr>
            <a:r>
              <a:rPr lang="fr-FR" sz="2800" b="1">
                <a:solidFill>
                  <a:srgbClr val="3AF3FB"/>
                </a:solidFill>
                <a:latin typeface="Arial Narrow" pitchFamily="34" charset="0"/>
              </a:rPr>
              <a:t>Où se trouvent-ils ?</a:t>
            </a:r>
          </a:p>
        </p:txBody>
      </p:sp>
      <p:sp>
        <p:nvSpPr>
          <p:cNvPr id="2" name="ZoneTexte 1"/>
          <p:cNvSpPr txBox="1">
            <a:spLocks noChangeArrowheads="1"/>
          </p:cNvSpPr>
          <p:nvPr/>
        </p:nvSpPr>
        <p:spPr bwMode="auto">
          <a:xfrm>
            <a:off x="1022350" y="3646488"/>
            <a:ext cx="1819275" cy="646112"/>
          </a:xfrm>
          <a:prstGeom prst="rect">
            <a:avLst/>
          </a:prstGeom>
          <a:noFill/>
          <a:ln w="9525">
            <a:noFill/>
            <a:miter lim="800000"/>
            <a:headEnd/>
            <a:tailEnd/>
          </a:ln>
        </p:spPr>
        <p:txBody>
          <a:bodyPr wrap="none">
            <a:spAutoFit/>
          </a:bodyPr>
          <a:lstStyle/>
          <a:p>
            <a:pPr eaLnBrk="1" hangingPunct="1"/>
            <a:r>
              <a:rPr lang="fr-FR">
                <a:solidFill>
                  <a:srgbClr val="3AF3FB"/>
                </a:solidFill>
                <a:latin typeface="Arial Narrow" pitchFamily="34" charset="0"/>
              </a:rPr>
              <a:t>Roulements et</a:t>
            </a:r>
          </a:p>
          <a:p>
            <a:pPr eaLnBrk="1" hangingPunct="1"/>
            <a:r>
              <a:rPr lang="fr-FR">
                <a:solidFill>
                  <a:srgbClr val="3AF3FB"/>
                </a:solidFill>
                <a:latin typeface="Arial Narrow" pitchFamily="34" charset="0"/>
              </a:rPr>
              <a:t>Guidages Linéaires</a:t>
            </a:r>
          </a:p>
        </p:txBody>
      </p:sp>
      <p:sp>
        <p:nvSpPr>
          <p:cNvPr id="26" name="ZoneTexte 25"/>
          <p:cNvSpPr txBox="1">
            <a:spLocks noChangeArrowheads="1"/>
          </p:cNvSpPr>
          <p:nvPr/>
        </p:nvSpPr>
        <p:spPr bwMode="auto">
          <a:xfrm>
            <a:off x="3093598" y="3644900"/>
            <a:ext cx="2894895" cy="646331"/>
          </a:xfrm>
          <a:prstGeom prst="rect">
            <a:avLst/>
          </a:prstGeom>
          <a:noFill/>
          <a:ln w="9525">
            <a:noFill/>
            <a:miter lim="800000"/>
            <a:headEnd/>
            <a:tailEnd/>
          </a:ln>
        </p:spPr>
        <p:txBody>
          <a:bodyPr wrap="none">
            <a:spAutoFit/>
          </a:bodyPr>
          <a:lstStyle/>
          <a:p>
            <a:pPr algn="ctr" eaLnBrk="1" hangingPunct="1"/>
            <a:r>
              <a:rPr lang="fr-FR" dirty="0" smtClean="0">
                <a:solidFill>
                  <a:srgbClr val="3AF3FB"/>
                </a:solidFill>
                <a:latin typeface="Arial Narrow" pitchFamily="34" charset="0"/>
              </a:rPr>
              <a:t>Transmissions et automatismes </a:t>
            </a:r>
            <a:endParaRPr lang="fr-FR" dirty="0">
              <a:solidFill>
                <a:srgbClr val="3AF3FB"/>
              </a:solidFill>
              <a:latin typeface="Arial Narrow" pitchFamily="34" charset="0"/>
            </a:endParaRPr>
          </a:p>
          <a:p>
            <a:pPr algn="ctr" eaLnBrk="1" hangingPunct="1"/>
            <a:r>
              <a:rPr lang="fr-FR" dirty="0">
                <a:solidFill>
                  <a:srgbClr val="3AF3FB"/>
                </a:solidFill>
                <a:latin typeface="Arial Narrow" pitchFamily="34" charset="0"/>
              </a:rPr>
              <a:t>Pneumatiques</a:t>
            </a:r>
          </a:p>
        </p:txBody>
      </p:sp>
      <p:sp>
        <p:nvSpPr>
          <p:cNvPr id="45" name="ZoneTexte 44"/>
          <p:cNvSpPr txBox="1">
            <a:spLocks noChangeArrowheads="1"/>
          </p:cNvSpPr>
          <p:nvPr/>
        </p:nvSpPr>
        <p:spPr bwMode="auto">
          <a:xfrm>
            <a:off x="4716463" y="404813"/>
            <a:ext cx="4319587" cy="1016000"/>
          </a:xfrm>
          <a:prstGeom prst="rect">
            <a:avLst/>
          </a:prstGeom>
          <a:noFill/>
          <a:ln w="9525">
            <a:noFill/>
            <a:miter lim="800000"/>
            <a:headEnd/>
            <a:tailEnd/>
          </a:ln>
        </p:spPr>
        <p:txBody>
          <a:bodyPr>
            <a:spAutoFit/>
          </a:bodyPr>
          <a:lstStyle/>
          <a:p>
            <a:pPr eaLnBrk="1" hangingPunct="1"/>
            <a:r>
              <a:rPr lang="fr-FR" sz="2000" b="1">
                <a:solidFill>
                  <a:srgbClr val="3AF3FB"/>
                </a:solidFill>
                <a:latin typeface="Arial Narrow" pitchFamily="34" charset="0"/>
              </a:rPr>
              <a:t>Transmissions pneumatiques : </a:t>
            </a:r>
            <a:r>
              <a:rPr lang="fr-FR" sz="2000">
                <a:solidFill>
                  <a:srgbClr val="3AF3FB"/>
                </a:solidFill>
                <a:latin typeface="Arial Narrow" pitchFamily="34" charset="0"/>
              </a:rPr>
              <a:t>elles permettent d</a:t>
            </a:r>
            <a:r>
              <a:rPr lang="fr-FR" altLang="ja-JP" sz="2000">
                <a:solidFill>
                  <a:srgbClr val="3AF3FB"/>
                </a:solidFill>
                <a:latin typeface="Arial Narrow" pitchFamily="34" charset="0"/>
              </a:rPr>
              <a:t>’effectuer des mouvements complexes et simultanés au centimètre près.</a:t>
            </a:r>
            <a:endParaRPr lang="fr-FR" sz="2000">
              <a:solidFill>
                <a:srgbClr val="3AF3FB"/>
              </a:solidFill>
              <a:latin typeface="Arial Narrow" pitchFamily="34" charset="0"/>
            </a:endParaRPr>
          </a:p>
        </p:txBody>
      </p:sp>
      <p:sp>
        <p:nvSpPr>
          <p:cNvPr id="47" name="ZoneTexte 46"/>
          <p:cNvSpPr txBox="1">
            <a:spLocks noChangeArrowheads="1"/>
          </p:cNvSpPr>
          <p:nvPr/>
        </p:nvSpPr>
        <p:spPr bwMode="auto">
          <a:xfrm>
            <a:off x="4767263" y="392113"/>
            <a:ext cx="4032250" cy="1322387"/>
          </a:xfrm>
          <a:prstGeom prst="rect">
            <a:avLst/>
          </a:prstGeom>
          <a:noFill/>
          <a:ln w="9525">
            <a:noFill/>
            <a:miter lim="800000"/>
            <a:headEnd/>
            <a:tailEnd/>
          </a:ln>
        </p:spPr>
        <p:txBody>
          <a:bodyPr>
            <a:spAutoFit/>
          </a:bodyPr>
          <a:lstStyle/>
          <a:p>
            <a:pPr eaLnBrk="1" hangingPunct="1"/>
            <a:r>
              <a:rPr lang="fr-FR" sz="2000" b="1">
                <a:solidFill>
                  <a:srgbClr val="3AF3FB"/>
                </a:solidFill>
                <a:latin typeface="Arial Narrow" pitchFamily="34" charset="0"/>
              </a:rPr>
              <a:t>Roulements et guidages linéaires :</a:t>
            </a:r>
            <a:br>
              <a:rPr lang="fr-FR" sz="2000" b="1">
                <a:solidFill>
                  <a:srgbClr val="3AF3FB"/>
                </a:solidFill>
                <a:latin typeface="Arial Narrow" pitchFamily="34" charset="0"/>
              </a:rPr>
            </a:br>
            <a:r>
              <a:rPr lang="fr-FR" sz="2000">
                <a:solidFill>
                  <a:srgbClr val="3AF3FB"/>
                </a:solidFill>
                <a:latin typeface="Arial Narrow" pitchFamily="34" charset="0"/>
              </a:rPr>
              <a:t>ils permettent de produire un mouvement linéaire (avant en arrière ou de haut en bas) ou en rotation.</a:t>
            </a:r>
          </a:p>
        </p:txBody>
      </p:sp>
      <p:sp>
        <p:nvSpPr>
          <p:cNvPr id="14" name="Rogner un rectangle avec un coin diagonal 13"/>
          <p:cNvSpPr/>
          <p:nvPr/>
        </p:nvSpPr>
        <p:spPr>
          <a:xfrm>
            <a:off x="4595813" y="333375"/>
            <a:ext cx="4368800" cy="1439863"/>
          </a:xfrm>
          <a:prstGeom prst="snip2DiagRect">
            <a:avLst>
              <a:gd name="adj1" fmla="val 0"/>
              <a:gd name="adj2" fmla="val 8029"/>
            </a:avLst>
          </a:prstGeom>
          <a:noFill/>
          <a:ln w="6350">
            <a:solidFill>
              <a:srgbClr val="3AF3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ppt_x</p:attrName>
                                        </p:attrNameLst>
                                      </p:cBhvr>
                                      <p:tavLst>
                                        <p:tav tm="0">
                                          <p:val>
                                            <p:strVal val="#ppt_x-#ppt_w*1.125000"/>
                                          </p:val>
                                        </p:tav>
                                        <p:tav tm="100000">
                                          <p:val>
                                            <p:strVal val="#ppt_x"/>
                                          </p:val>
                                        </p:tav>
                                      </p:tavLst>
                                    </p:anim>
                                    <p:animEffect transition="in" filter="wipe(right)">
                                      <p:cBhvr>
                                        <p:cTn id="8" dur="1000"/>
                                        <p:tgtEl>
                                          <p:spTgt spid="5"/>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p:tgtEl>
                                          <p:spTgt spid="22"/>
                                        </p:tgtEl>
                                        <p:attrNameLst>
                                          <p:attrName>ppt_x</p:attrName>
                                        </p:attrNameLst>
                                      </p:cBhvr>
                                      <p:tavLst>
                                        <p:tav tm="0">
                                          <p:val>
                                            <p:strVal val="#ppt_x-#ppt_w*1.125000"/>
                                          </p:val>
                                        </p:tav>
                                        <p:tav tm="100000">
                                          <p:val>
                                            <p:strVal val="#ppt_x"/>
                                          </p:val>
                                        </p:tav>
                                      </p:tavLst>
                                    </p:anim>
                                    <p:animEffect transition="in" filter="wipe(right)">
                                      <p:cBhvr>
                                        <p:cTn id="14" dur="1000"/>
                                        <p:tgtEl>
                                          <p:spTgt spid="2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xit" presetSubtype="8" fill="hold" grpId="1" nodeType="clickEffect">
                                  <p:stCondLst>
                                    <p:cond delay="0"/>
                                  </p:stCondLst>
                                  <p:childTnLst>
                                    <p:anim calcmode="lin" valueType="num">
                                      <p:cBhvr additive="base">
                                        <p:cTn id="18" dur="1000"/>
                                        <p:tgtEl>
                                          <p:spTgt spid="22"/>
                                        </p:tgtEl>
                                        <p:attrNameLst>
                                          <p:attrName>ppt_x</p:attrName>
                                        </p:attrNameLst>
                                      </p:cBhvr>
                                      <p:tavLst>
                                        <p:tav tm="0">
                                          <p:val>
                                            <p:strVal val="#ppt_x"/>
                                          </p:val>
                                        </p:tav>
                                        <p:tav tm="100000">
                                          <p:val>
                                            <p:strVal val="#ppt_x-#ppt_w*1.125000"/>
                                          </p:val>
                                        </p:tav>
                                      </p:tavLst>
                                    </p:anim>
                                    <p:animEffect transition="out" filter="wipe(left)">
                                      <p:cBhvr>
                                        <p:cTn id="19" dur="1000"/>
                                        <p:tgtEl>
                                          <p:spTgt spid="22"/>
                                        </p:tgtEl>
                                      </p:cBhvr>
                                    </p:animEffect>
                                    <p:set>
                                      <p:cBhvr>
                                        <p:cTn id="20" dur="1" fill="hold">
                                          <p:stCondLst>
                                            <p:cond delay="999"/>
                                          </p:stCondLst>
                                        </p:cTn>
                                        <p:tgtEl>
                                          <p:spTgt spid="2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childTnLst>
                          </p:cTn>
                        </p:par>
                        <p:par>
                          <p:cTn id="26" fill="hold" nodeType="afterGroup">
                            <p:stCondLst>
                              <p:cond delay="1000"/>
                            </p:stCondLst>
                            <p:childTnLst>
                              <p:par>
                                <p:cTn id="27" presetID="12" presetClass="entr" presetSubtype="8" fill="hold" nodeType="after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1000"/>
                                        <p:tgtEl>
                                          <p:spTgt spid="1026"/>
                                        </p:tgtEl>
                                        <p:attrNameLst>
                                          <p:attrName>ppt_x</p:attrName>
                                        </p:attrNameLst>
                                      </p:cBhvr>
                                      <p:tavLst>
                                        <p:tav tm="0">
                                          <p:val>
                                            <p:strVal val="#ppt_x-#ppt_w*1.125000"/>
                                          </p:val>
                                        </p:tav>
                                        <p:tav tm="100000">
                                          <p:val>
                                            <p:strVal val="#ppt_x"/>
                                          </p:val>
                                        </p:tav>
                                      </p:tavLst>
                                    </p:anim>
                                    <p:animEffect transition="in" filter="wipe(right)">
                                      <p:cBhvr>
                                        <p:cTn id="30" dur="1000"/>
                                        <p:tgtEl>
                                          <p:spTgt spid="1026"/>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1000"/>
                                        <p:tgtEl>
                                          <p:spTgt spid="2"/>
                                        </p:tgtEl>
                                        <p:attrNameLst>
                                          <p:attrName>ppt_x</p:attrName>
                                        </p:attrNameLst>
                                      </p:cBhvr>
                                      <p:tavLst>
                                        <p:tav tm="0">
                                          <p:val>
                                            <p:strVal val="#ppt_x-#ppt_w*1.125000"/>
                                          </p:val>
                                        </p:tav>
                                        <p:tav tm="100000">
                                          <p:val>
                                            <p:strVal val="#ppt_x"/>
                                          </p:val>
                                        </p:tav>
                                      </p:tavLst>
                                    </p:anim>
                                    <p:animEffect transition="in" filter="wipe(right)">
                                      <p:cBhvr>
                                        <p:cTn id="34" dur="1000"/>
                                        <p:tgtEl>
                                          <p:spTgt spid="2"/>
                                        </p:tgtEl>
                                      </p:cBhvr>
                                    </p:animEffect>
                                  </p:childTnLst>
                                </p:cTn>
                              </p:par>
                              <p:par>
                                <p:cTn id="35" presetID="12" presetClass="entr" presetSubtype="8"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1000"/>
                                        <p:tgtEl>
                                          <p:spTgt spid="47"/>
                                        </p:tgtEl>
                                        <p:attrNameLst>
                                          <p:attrName>ppt_x</p:attrName>
                                        </p:attrNameLst>
                                      </p:cBhvr>
                                      <p:tavLst>
                                        <p:tav tm="0">
                                          <p:val>
                                            <p:strVal val="#ppt_x-#ppt_w*1.125000"/>
                                          </p:val>
                                        </p:tav>
                                        <p:tav tm="100000">
                                          <p:val>
                                            <p:strVal val="#ppt_x"/>
                                          </p:val>
                                        </p:tav>
                                      </p:tavLst>
                                    </p:anim>
                                    <p:animEffect transition="in" filter="wipe(right)">
                                      <p:cBhvr>
                                        <p:cTn id="38" dur="1000"/>
                                        <p:tgtEl>
                                          <p:spTgt spid="4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xit" presetSubtype="8" fill="hold" nodeType="clickEffect">
                                  <p:stCondLst>
                                    <p:cond delay="0"/>
                                  </p:stCondLst>
                                  <p:childTnLst>
                                    <p:anim calcmode="lin" valueType="num">
                                      <p:cBhvr additive="base">
                                        <p:cTn id="42" dur="1000"/>
                                        <p:tgtEl>
                                          <p:spTgt spid="1026"/>
                                        </p:tgtEl>
                                        <p:attrNameLst>
                                          <p:attrName>ppt_x</p:attrName>
                                        </p:attrNameLst>
                                      </p:cBhvr>
                                      <p:tavLst>
                                        <p:tav tm="0">
                                          <p:val>
                                            <p:strVal val="#ppt_x"/>
                                          </p:val>
                                        </p:tav>
                                        <p:tav tm="100000">
                                          <p:val>
                                            <p:strVal val="#ppt_x-#ppt_w*1.125000"/>
                                          </p:val>
                                        </p:tav>
                                      </p:tavLst>
                                    </p:anim>
                                    <p:animEffect transition="out" filter="wipe(left)">
                                      <p:cBhvr>
                                        <p:cTn id="43" dur="1000"/>
                                        <p:tgtEl>
                                          <p:spTgt spid="1026"/>
                                        </p:tgtEl>
                                      </p:cBhvr>
                                    </p:animEffect>
                                    <p:set>
                                      <p:cBhvr>
                                        <p:cTn id="44" dur="1" fill="hold">
                                          <p:stCondLst>
                                            <p:cond delay="999"/>
                                          </p:stCondLst>
                                        </p:cTn>
                                        <p:tgtEl>
                                          <p:spTgt spid="1026"/>
                                        </p:tgtEl>
                                        <p:attrNameLst>
                                          <p:attrName>style.visibility</p:attrName>
                                        </p:attrNameLst>
                                      </p:cBhvr>
                                      <p:to>
                                        <p:strVal val="hidden"/>
                                      </p:to>
                                    </p:set>
                                  </p:childTnLst>
                                </p:cTn>
                              </p:par>
                              <p:par>
                                <p:cTn id="45" presetID="12" presetClass="entr" presetSubtype="8"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1000"/>
                                        <p:tgtEl>
                                          <p:spTgt spid="18"/>
                                        </p:tgtEl>
                                        <p:attrNameLst>
                                          <p:attrName>ppt_x</p:attrName>
                                        </p:attrNameLst>
                                      </p:cBhvr>
                                      <p:tavLst>
                                        <p:tav tm="0">
                                          <p:val>
                                            <p:strVal val="#ppt_x-#ppt_w*1.125000"/>
                                          </p:val>
                                        </p:tav>
                                        <p:tav tm="100000">
                                          <p:val>
                                            <p:strVal val="#ppt_x"/>
                                          </p:val>
                                        </p:tav>
                                      </p:tavLst>
                                    </p:anim>
                                    <p:animEffect transition="in" filter="wipe(right)">
                                      <p:cBhvr>
                                        <p:cTn id="48" dur="1000"/>
                                        <p:tgtEl>
                                          <p:spTgt spid="1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2" presetClass="exit" presetSubtype="8" fill="hold" grpId="1" nodeType="clickEffect">
                                  <p:stCondLst>
                                    <p:cond delay="0"/>
                                  </p:stCondLst>
                                  <p:childTnLst>
                                    <p:anim calcmode="lin" valueType="num">
                                      <p:cBhvr additive="base">
                                        <p:cTn id="52" dur="1000"/>
                                        <p:tgtEl>
                                          <p:spTgt spid="47"/>
                                        </p:tgtEl>
                                        <p:attrNameLst>
                                          <p:attrName>ppt_x</p:attrName>
                                        </p:attrNameLst>
                                      </p:cBhvr>
                                      <p:tavLst>
                                        <p:tav tm="0">
                                          <p:val>
                                            <p:strVal val="#ppt_x"/>
                                          </p:val>
                                        </p:tav>
                                        <p:tav tm="100000">
                                          <p:val>
                                            <p:strVal val="#ppt_x-#ppt_w*1.125000"/>
                                          </p:val>
                                        </p:tav>
                                      </p:tavLst>
                                    </p:anim>
                                    <p:animEffect transition="out" filter="wipe(left)">
                                      <p:cBhvr>
                                        <p:cTn id="53" dur="1000"/>
                                        <p:tgtEl>
                                          <p:spTgt spid="47"/>
                                        </p:tgtEl>
                                      </p:cBhvr>
                                    </p:animEffect>
                                    <p:set>
                                      <p:cBhvr>
                                        <p:cTn id="54" dur="1" fill="hold">
                                          <p:stCondLst>
                                            <p:cond delay="999"/>
                                          </p:stCondLst>
                                        </p:cTn>
                                        <p:tgtEl>
                                          <p:spTgt spid="47"/>
                                        </p:tgtEl>
                                        <p:attrNameLst>
                                          <p:attrName>style.visibility</p:attrName>
                                        </p:attrNameLst>
                                      </p:cBhvr>
                                      <p:to>
                                        <p:strVal val="hidden"/>
                                      </p:to>
                                    </p:set>
                                  </p:childTnLst>
                                </p:cTn>
                              </p:par>
                            </p:childTnLst>
                          </p:cTn>
                        </p:par>
                        <p:par>
                          <p:cTn id="55" fill="hold" nodeType="afterGroup">
                            <p:stCondLst>
                              <p:cond delay="1000"/>
                            </p:stCondLst>
                            <p:childTnLst>
                              <p:par>
                                <p:cTn id="56" presetID="12" presetClass="entr" presetSubtype="8"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1000"/>
                                        <p:tgtEl>
                                          <p:spTgt spid="25"/>
                                        </p:tgtEl>
                                        <p:attrNameLst>
                                          <p:attrName>ppt_x</p:attrName>
                                        </p:attrNameLst>
                                      </p:cBhvr>
                                      <p:tavLst>
                                        <p:tav tm="0">
                                          <p:val>
                                            <p:strVal val="#ppt_x-#ppt_w*1.125000"/>
                                          </p:val>
                                        </p:tav>
                                        <p:tav tm="100000">
                                          <p:val>
                                            <p:strVal val="#ppt_x"/>
                                          </p:val>
                                        </p:tav>
                                      </p:tavLst>
                                    </p:anim>
                                    <p:animEffect transition="in" filter="wipe(right)">
                                      <p:cBhvr>
                                        <p:cTn id="59" dur="1000"/>
                                        <p:tgtEl>
                                          <p:spTgt spid="25"/>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1000"/>
                                        <p:tgtEl>
                                          <p:spTgt spid="26"/>
                                        </p:tgtEl>
                                        <p:attrNameLst>
                                          <p:attrName>ppt_x</p:attrName>
                                        </p:attrNameLst>
                                      </p:cBhvr>
                                      <p:tavLst>
                                        <p:tav tm="0">
                                          <p:val>
                                            <p:strVal val="#ppt_x-#ppt_w*1.125000"/>
                                          </p:val>
                                        </p:tav>
                                        <p:tav tm="100000">
                                          <p:val>
                                            <p:strVal val="#ppt_x"/>
                                          </p:val>
                                        </p:tav>
                                      </p:tavLst>
                                    </p:anim>
                                    <p:animEffect transition="in" filter="wipe(right)">
                                      <p:cBhvr>
                                        <p:cTn id="63" dur="1000"/>
                                        <p:tgtEl>
                                          <p:spTgt spid="26"/>
                                        </p:tgtEl>
                                      </p:cBhvr>
                                    </p:animEffect>
                                  </p:childTnLst>
                                </p:cTn>
                              </p:par>
                              <p:par>
                                <p:cTn id="64" presetID="1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1000"/>
                                        <p:tgtEl>
                                          <p:spTgt spid="45"/>
                                        </p:tgtEl>
                                        <p:attrNameLst>
                                          <p:attrName>ppt_x</p:attrName>
                                        </p:attrNameLst>
                                      </p:cBhvr>
                                      <p:tavLst>
                                        <p:tav tm="0">
                                          <p:val>
                                            <p:strVal val="#ppt_x-#ppt_w*1.125000"/>
                                          </p:val>
                                        </p:tav>
                                        <p:tav tm="100000">
                                          <p:val>
                                            <p:strVal val="#ppt_x"/>
                                          </p:val>
                                        </p:tav>
                                      </p:tavLst>
                                    </p:anim>
                                    <p:animEffect transition="in" filter="wipe(right)">
                                      <p:cBhvr>
                                        <p:cTn id="67" dur="1000"/>
                                        <p:tgtEl>
                                          <p:spTgt spid="4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2" presetClass="exit" presetSubtype="8" fill="hold" nodeType="clickEffect">
                                  <p:stCondLst>
                                    <p:cond delay="0"/>
                                  </p:stCondLst>
                                  <p:childTnLst>
                                    <p:anim calcmode="lin" valueType="num">
                                      <p:cBhvr additive="base">
                                        <p:cTn id="71" dur="1000"/>
                                        <p:tgtEl>
                                          <p:spTgt spid="25"/>
                                        </p:tgtEl>
                                        <p:attrNameLst>
                                          <p:attrName>ppt_x</p:attrName>
                                        </p:attrNameLst>
                                      </p:cBhvr>
                                      <p:tavLst>
                                        <p:tav tm="0">
                                          <p:val>
                                            <p:strVal val="#ppt_x"/>
                                          </p:val>
                                        </p:tav>
                                        <p:tav tm="100000">
                                          <p:val>
                                            <p:strVal val="#ppt_x-#ppt_w*1.125000"/>
                                          </p:val>
                                        </p:tav>
                                      </p:tavLst>
                                    </p:anim>
                                    <p:animEffect transition="out" filter="wipe(left)">
                                      <p:cBhvr>
                                        <p:cTn id="72" dur="1000"/>
                                        <p:tgtEl>
                                          <p:spTgt spid="25"/>
                                        </p:tgtEl>
                                      </p:cBhvr>
                                    </p:animEffect>
                                    <p:set>
                                      <p:cBhvr>
                                        <p:cTn id="73" dur="1" fill="hold">
                                          <p:stCondLst>
                                            <p:cond delay="999"/>
                                          </p:stCondLst>
                                        </p:cTn>
                                        <p:tgtEl>
                                          <p:spTgt spid="25"/>
                                        </p:tgtEl>
                                        <p:attrNameLst>
                                          <p:attrName>style.visibility</p:attrName>
                                        </p:attrNameLst>
                                      </p:cBhvr>
                                      <p:to>
                                        <p:strVal val="hidden"/>
                                      </p:to>
                                    </p:set>
                                  </p:childTnLst>
                                </p:cTn>
                              </p:par>
                              <p:par>
                                <p:cTn id="74" presetID="12" presetClass="entr" presetSubtype="8" fill="hold" nodeType="withEffect">
                                  <p:stCondLst>
                                    <p:cond delay="0"/>
                                  </p:stCondLst>
                                  <p:childTnLst>
                                    <p:set>
                                      <p:cBhvr>
                                        <p:cTn id="75" dur="1" fill="hold">
                                          <p:stCondLst>
                                            <p:cond delay="0"/>
                                          </p:stCondLst>
                                        </p:cTn>
                                        <p:tgtEl>
                                          <p:spTgt spid="48"/>
                                        </p:tgtEl>
                                        <p:attrNameLst>
                                          <p:attrName>style.visibility</p:attrName>
                                        </p:attrNameLst>
                                      </p:cBhvr>
                                      <p:to>
                                        <p:strVal val="visible"/>
                                      </p:to>
                                    </p:set>
                                    <p:anim calcmode="lin" valueType="num">
                                      <p:cBhvr additive="base">
                                        <p:cTn id="76" dur="1000"/>
                                        <p:tgtEl>
                                          <p:spTgt spid="48"/>
                                        </p:tgtEl>
                                        <p:attrNameLst>
                                          <p:attrName>ppt_x</p:attrName>
                                        </p:attrNameLst>
                                      </p:cBhvr>
                                      <p:tavLst>
                                        <p:tav tm="0">
                                          <p:val>
                                            <p:strVal val="#ppt_x-#ppt_w*1.125000"/>
                                          </p:val>
                                        </p:tav>
                                        <p:tav tm="100000">
                                          <p:val>
                                            <p:strVal val="#ppt_x"/>
                                          </p:val>
                                        </p:tav>
                                      </p:tavLst>
                                    </p:anim>
                                    <p:animEffect transition="in" filter="wipe(right)">
                                      <p:cBhvr>
                                        <p:cTn id="77"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 grpId="0"/>
      <p:bldP spid="26" grpId="0"/>
      <p:bldP spid="45" grpId="0"/>
      <p:bldP spid="47" grpId="0"/>
      <p:bldP spid="4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 5" descr="Secteurs.jpg"/>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5" name="Rectangle à coins arrondis 4"/>
          <p:cNvSpPr>
            <a:spLocks noChangeArrowheads="1"/>
          </p:cNvSpPr>
          <p:nvPr/>
        </p:nvSpPr>
        <p:spPr bwMode="auto">
          <a:xfrm>
            <a:off x="468313" y="692150"/>
            <a:ext cx="4319587" cy="1081088"/>
          </a:xfrm>
          <a:prstGeom prst="roundRect">
            <a:avLst>
              <a:gd name="adj" fmla="val 0"/>
            </a:avLst>
          </a:prstGeom>
          <a:noFill/>
          <a:ln>
            <a:noFill/>
          </a:ln>
          <a:effectLst>
            <a:outerShdw blurRad="40000" dist="23000" dir="5400000" rotWithShape="0">
              <a:srgbClr val="808080">
                <a:alpha val="34998"/>
              </a:srgbClr>
            </a:outerShdw>
          </a:effectLst>
          <a:extLst/>
        </p:spPr>
        <p:txBody>
          <a:bodyPr lIns="108000" rIns="360000" anchor="ctr"/>
          <a:lstStyle/>
          <a:p>
            <a:pPr eaLnBrk="1" hangingPunct="1">
              <a:defRPr/>
            </a:pPr>
            <a:r>
              <a:rPr lang="fr-FR" sz="2000">
                <a:solidFill>
                  <a:srgbClr val="3AF3FB"/>
                </a:solidFill>
                <a:latin typeface="Arial Narrow" pitchFamily="34" charset="0"/>
              </a:rPr>
              <a:t>Les métiers de la mécatronique comptent plusieurs secteurs qui élaborent des types de composants différents.</a:t>
            </a:r>
          </a:p>
        </p:txBody>
      </p:sp>
      <p:pic>
        <p:nvPicPr>
          <p:cNvPr id="14340" name="Picture 2"/>
          <p:cNvPicPr preferRelativeResize="0">
            <a:picLocks noChangeArrowheads="1"/>
          </p:cNvPicPr>
          <p:nvPr/>
        </p:nvPicPr>
        <p:blipFill>
          <a:blip r:embed="rId4" cstate="print"/>
          <a:srcRect/>
          <a:stretch>
            <a:fillRect/>
          </a:stretch>
        </p:blipFill>
        <p:spPr bwMode="auto">
          <a:xfrm>
            <a:off x="877888" y="2205038"/>
            <a:ext cx="1987550" cy="1463675"/>
          </a:xfrm>
          <a:prstGeom prst="rect">
            <a:avLst/>
          </a:prstGeom>
          <a:noFill/>
          <a:ln w="9525">
            <a:solidFill>
              <a:srgbClr val="3AF3FB"/>
            </a:solidFill>
            <a:miter lim="800000"/>
            <a:headEnd/>
            <a:tailEnd/>
          </a:ln>
        </p:spPr>
      </p:pic>
      <p:sp>
        <p:nvSpPr>
          <p:cNvPr id="14341" name="ZoneTexte 1"/>
          <p:cNvSpPr txBox="1">
            <a:spLocks noChangeArrowheads="1"/>
          </p:cNvSpPr>
          <p:nvPr/>
        </p:nvSpPr>
        <p:spPr bwMode="auto">
          <a:xfrm>
            <a:off x="1022350" y="3646488"/>
            <a:ext cx="1819275" cy="646112"/>
          </a:xfrm>
          <a:prstGeom prst="rect">
            <a:avLst/>
          </a:prstGeom>
          <a:noFill/>
          <a:ln w="9525">
            <a:noFill/>
            <a:miter lim="800000"/>
            <a:headEnd/>
            <a:tailEnd/>
          </a:ln>
        </p:spPr>
        <p:txBody>
          <a:bodyPr wrap="none">
            <a:spAutoFit/>
          </a:bodyPr>
          <a:lstStyle/>
          <a:p>
            <a:pPr eaLnBrk="1" hangingPunct="1"/>
            <a:r>
              <a:rPr lang="fr-FR">
                <a:solidFill>
                  <a:srgbClr val="3AF3FB"/>
                </a:solidFill>
                <a:latin typeface="Arial Narrow" pitchFamily="34" charset="0"/>
              </a:rPr>
              <a:t>Roulements et</a:t>
            </a:r>
          </a:p>
          <a:p>
            <a:pPr eaLnBrk="1" hangingPunct="1"/>
            <a:r>
              <a:rPr lang="fr-FR">
                <a:solidFill>
                  <a:srgbClr val="3AF3FB"/>
                </a:solidFill>
                <a:latin typeface="Arial Narrow" pitchFamily="34" charset="0"/>
              </a:rPr>
              <a:t>Guidages Linéaires</a:t>
            </a:r>
          </a:p>
        </p:txBody>
      </p:sp>
      <p:pic>
        <p:nvPicPr>
          <p:cNvPr id="14342" name="Picture 2"/>
          <p:cNvPicPr preferRelativeResize="0">
            <a:picLocks noChangeArrowheads="1"/>
          </p:cNvPicPr>
          <p:nvPr/>
        </p:nvPicPr>
        <p:blipFill>
          <a:blip r:embed="rId5" cstate="print"/>
          <a:srcRect/>
          <a:stretch>
            <a:fillRect/>
          </a:stretch>
        </p:blipFill>
        <p:spPr bwMode="auto">
          <a:xfrm>
            <a:off x="3578225" y="2205038"/>
            <a:ext cx="1987550" cy="1463675"/>
          </a:xfrm>
          <a:prstGeom prst="rect">
            <a:avLst/>
          </a:prstGeom>
          <a:noFill/>
          <a:ln w="9525">
            <a:solidFill>
              <a:srgbClr val="3AF3FB"/>
            </a:solidFill>
            <a:miter lim="800000"/>
            <a:headEnd/>
            <a:tailEnd/>
          </a:ln>
        </p:spPr>
      </p:pic>
      <p:sp>
        <p:nvSpPr>
          <p:cNvPr id="14343" name="ZoneTexte 25"/>
          <p:cNvSpPr txBox="1">
            <a:spLocks noChangeArrowheads="1"/>
          </p:cNvSpPr>
          <p:nvPr/>
        </p:nvSpPr>
        <p:spPr bwMode="auto">
          <a:xfrm>
            <a:off x="3816350" y="3644900"/>
            <a:ext cx="1449388" cy="646113"/>
          </a:xfrm>
          <a:prstGeom prst="rect">
            <a:avLst/>
          </a:prstGeom>
          <a:noFill/>
          <a:ln w="9525">
            <a:noFill/>
            <a:miter lim="800000"/>
            <a:headEnd/>
            <a:tailEnd/>
          </a:ln>
        </p:spPr>
        <p:txBody>
          <a:bodyPr wrap="none">
            <a:spAutoFit/>
          </a:bodyPr>
          <a:lstStyle/>
          <a:p>
            <a:pPr algn="ctr" eaLnBrk="1" hangingPunct="1"/>
            <a:r>
              <a:rPr lang="fr-FR">
                <a:solidFill>
                  <a:srgbClr val="3AF3FB"/>
                </a:solidFill>
                <a:latin typeface="Arial Narrow" pitchFamily="34" charset="0"/>
              </a:rPr>
              <a:t>Transmissions </a:t>
            </a:r>
          </a:p>
          <a:p>
            <a:pPr algn="ctr" eaLnBrk="1" hangingPunct="1"/>
            <a:r>
              <a:rPr lang="fr-FR">
                <a:solidFill>
                  <a:srgbClr val="3AF3FB"/>
                </a:solidFill>
                <a:latin typeface="Arial Narrow" pitchFamily="34" charset="0"/>
              </a:rPr>
              <a:t>Pneumatiques</a:t>
            </a:r>
          </a:p>
        </p:txBody>
      </p:sp>
      <p:pic>
        <p:nvPicPr>
          <p:cNvPr id="14344" name="Image 17" descr="formule1.jpg"/>
          <p:cNvPicPr>
            <a:picLocks noChangeAspect="1"/>
          </p:cNvPicPr>
          <p:nvPr/>
        </p:nvPicPr>
        <p:blipFill>
          <a:blip r:embed="rId6" cstate="print"/>
          <a:srcRect/>
          <a:stretch>
            <a:fillRect/>
          </a:stretch>
        </p:blipFill>
        <p:spPr bwMode="auto">
          <a:xfrm>
            <a:off x="873125" y="2198688"/>
            <a:ext cx="2005013" cy="1474787"/>
          </a:xfrm>
          <a:prstGeom prst="rect">
            <a:avLst/>
          </a:prstGeom>
          <a:noFill/>
          <a:ln w="9525">
            <a:solidFill>
              <a:srgbClr val="3AF3FB"/>
            </a:solidFill>
            <a:miter lim="800000"/>
            <a:headEnd/>
            <a:tailEnd/>
          </a:ln>
        </p:spPr>
      </p:pic>
      <p:pic>
        <p:nvPicPr>
          <p:cNvPr id="14345" name="Image 47"/>
          <p:cNvPicPr>
            <a:picLocks noChangeAspect="1"/>
          </p:cNvPicPr>
          <p:nvPr/>
        </p:nvPicPr>
        <p:blipFill>
          <a:blip r:embed="rId7" cstate="print"/>
          <a:srcRect/>
          <a:stretch>
            <a:fillRect/>
          </a:stretch>
        </p:blipFill>
        <p:spPr bwMode="auto">
          <a:xfrm>
            <a:off x="3563938" y="2205038"/>
            <a:ext cx="2003425" cy="1476375"/>
          </a:xfrm>
          <a:prstGeom prst="rect">
            <a:avLst/>
          </a:prstGeom>
          <a:noFill/>
          <a:ln w="9525">
            <a:solidFill>
              <a:srgbClr val="3AF3FB"/>
            </a:solidFill>
            <a:miter lim="800000"/>
            <a:headEnd/>
            <a:tailEnd/>
          </a:ln>
        </p:spPr>
      </p:pic>
      <p:pic>
        <p:nvPicPr>
          <p:cNvPr id="16" name="Picture 2"/>
          <p:cNvPicPr preferRelativeResize="0">
            <a:picLocks noChangeArrowheads="1"/>
          </p:cNvPicPr>
          <p:nvPr/>
        </p:nvPicPr>
        <p:blipFill>
          <a:blip r:embed="rId8" cstate="print"/>
          <a:srcRect/>
          <a:stretch>
            <a:fillRect/>
          </a:stretch>
        </p:blipFill>
        <p:spPr bwMode="auto">
          <a:xfrm>
            <a:off x="6278563" y="2205038"/>
            <a:ext cx="1987550" cy="1463675"/>
          </a:xfrm>
          <a:prstGeom prst="rect">
            <a:avLst/>
          </a:prstGeom>
          <a:noFill/>
          <a:ln w="9525">
            <a:solidFill>
              <a:srgbClr val="3AF3FB"/>
            </a:solidFill>
            <a:miter lim="800000"/>
            <a:headEnd/>
            <a:tailEnd/>
          </a:ln>
        </p:spPr>
      </p:pic>
      <p:sp>
        <p:nvSpPr>
          <p:cNvPr id="17" name="ZoneTexte 16"/>
          <p:cNvSpPr txBox="1">
            <a:spLocks noChangeArrowheads="1"/>
          </p:cNvSpPr>
          <p:nvPr/>
        </p:nvSpPr>
        <p:spPr bwMode="auto">
          <a:xfrm>
            <a:off x="6567488" y="3644900"/>
            <a:ext cx="1420812" cy="646113"/>
          </a:xfrm>
          <a:prstGeom prst="rect">
            <a:avLst/>
          </a:prstGeom>
          <a:noFill/>
          <a:ln w="9525">
            <a:noFill/>
            <a:miter lim="800000"/>
            <a:headEnd/>
            <a:tailEnd/>
          </a:ln>
        </p:spPr>
        <p:txBody>
          <a:bodyPr wrap="none">
            <a:spAutoFit/>
          </a:bodyPr>
          <a:lstStyle/>
          <a:p>
            <a:pPr algn="ctr" eaLnBrk="1" hangingPunct="1"/>
            <a:r>
              <a:rPr lang="fr-FR">
                <a:solidFill>
                  <a:srgbClr val="3AF3FB"/>
                </a:solidFill>
                <a:latin typeface="Arial Narrow" pitchFamily="34" charset="0"/>
              </a:rPr>
              <a:t>Réducteurs </a:t>
            </a:r>
          </a:p>
          <a:p>
            <a:pPr algn="ctr" eaLnBrk="1" hangingPunct="1"/>
            <a:r>
              <a:rPr lang="fr-FR">
                <a:solidFill>
                  <a:srgbClr val="3AF3FB"/>
                </a:solidFill>
                <a:latin typeface="Arial Narrow" pitchFamily="34" charset="0"/>
              </a:rPr>
              <a:t>et Engrenages</a:t>
            </a:r>
          </a:p>
        </p:txBody>
      </p:sp>
      <p:sp>
        <p:nvSpPr>
          <p:cNvPr id="19" name="ZoneTexte 18"/>
          <p:cNvSpPr txBox="1">
            <a:spLocks noChangeArrowheads="1"/>
          </p:cNvSpPr>
          <p:nvPr/>
        </p:nvSpPr>
        <p:spPr bwMode="auto">
          <a:xfrm>
            <a:off x="4787900" y="404813"/>
            <a:ext cx="4105275" cy="1323975"/>
          </a:xfrm>
          <a:prstGeom prst="rect">
            <a:avLst/>
          </a:prstGeom>
          <a:noFill/>
          <a:ln w="9525">
            <a:noFill/>
            <a:miter lim="800000"/>
            <a:headEnd/>
            <a:tailEnd/>
          </a:ln>
        </p:spPr>
        <p:txBody>
          <a:bodyPr>
            <a:spAutoFit/>
          </a:bodyPr>
          <a:lstStyle/>
          <a:p>
            <a:pPr eaLnBrk="1" hangingPunct="1"/>
            <a:r>
              <a:rPr lang="fr-FR" sz="2000" b="1">
                <a:solidFill>
                  <a:srgbClr val="3AF3FB"/>
                </a:solidFill>
                <a:latin typeface="Arial Narrow" pitchFamily="34" charset="0"/>
              </a:rPr>
              <a:t>Réducteurs et engrenages </a:t>
            </a:r>
            <a:r>
              <a:rPr lang="fr-FR" sz="2000">
                <a:solidFill>
                  <a:srgbClr val="3AF3FB"/>
                </a:solidFill>
                <a:latin typeface="Arial Narrow" pitchFamily="34" charset="0"/>
              </a:rPr>
              <a:t>: </a:t>
            </a:r>
            <a:br>
              <a:rPr lang="fr-FR" sz="2000">
                <a:solidFill>
                  <a:srgbClr val="3AF3FB"/>
                </a:solidFill>
                <a:latin typeface="Arial Narrow" pitchFamily="34" charset="0"/>
              </a:rPr>
            </a:br>
            <a:r>
              <a:rPr lang="fr-FR" sz="2000">
                <a:solidFill>
                  <a:srgbClr val="3AF3FB"/>
                </a:solidFill>
                <a:latin typeface="Arial Narrow" pitchFamily="34" charset="0"/>
              </a:rPr>
              <a:t>Ils vont permettre de ralentir ou d</a:t>
            </a:r>
            <a:r>
              <a:rPr lang="fr-FR" altLang="ja-JP" sz="2000">
                <a:solidFill>
                  <a:srgbClr val="3AF3FB"/>
                </a:solidFill>
                <a:latin typeface="Arial Narrow" pitchFamily="34" charset="0"/>
              </a:rPr>
              <a:t>’accélérer un mouvement, de modifier un rapport de vitesse.</a:t>
            </a:r>
            <a:r>
              <a:rPr lang="fr-FR" altLang="ja-JP" sz="2000" b="1">
                <a:solidFill>
                  <a:srgbClr val="3AF3FB"/>
                </a:solidFill>
                <a:latin typeface="Arial Narrow" pitchFamily="34" charset="0"/>
              </a:rPr>
              <a:t> </a:t>
            </a:r>
            <a:endParaRPr lang="fr-FR" sz="2000">
              <a:solidFill>
                <a:srgbClr val="3AF3FB"/>
              </a:solidFill>
              <a:latin typeface="Arial Narrow" pitchFamily="34" charset="0"/>
            </a:endParaRPr>
          </a:p>
        </p:txBody>
      </p:sp>
      <p:pic>
        <p:nvPicPr>
          <p:cNvPr id="14" name="Image 13"/>
          <p:cNvPicPr>
            <a:picLocks noChangeAspect="1"/>
          </p:cNvPicPr>
          <p:nvPr/>
        </p:nvPicPr>
        <p:blipFill>
          <a:blip r:embed="rId9" cstate="print"/>
          <a:srcRect/>
          <a:stretch>
            <a:fillRect/>
          </a:stretch>
        </p:blipFill>
        <p:spPr bwMode="auto">
          <a:xfrm>
            <a:off x="6281738" y="2198688"/>
            <a:ext cx="2005012" cy="1476375"/>
          </a:xfrm>
          <a:prstGeom prst="rect">
            <a:avLst/>
          </a:prstGeom>
          <a:noFill/>
          <a:ln w="9525">
            <a:solidFill>
              <a:srgbClr val="3AF3FB"/>
            </a:solidFill>
            <a:miter lim="800000"/>
            <a:headEnd/>
            <a:tailEnd/>
          </a:ln>
        </p:spPr>
      </p:pic>
      <p:sp>
        <p:nvSpPr>
          <p:cNvPr id="15" name="ZoneTexte 14"/>
          <p:cNvSpPr txBox="1">
            <a:spLocks noChangeArrowheads="1"/>
          </p:cNvSpPr>
          <p:nvPr/>
        </p:nvSpPr>
        <p:spPr bwMode="auto">
          <a:xfrm>
            <a:off x="890588" y="5878513"/>
            <a:ext cx="1974850" cy="646112"/>
          </a:xfrm>
          <a:prstGeom prst="rect">
            <a:avLst/>
          </a:prstGeom>
          <a:noFill/>
          <a:ln w="9525">
            <a:noFill/>
            <a:miter lim="800000"/>
            <a:headEnd/>
            <a:tailEnd/>
          </a:ln>
        </p:spPr>
        <p:txBody>
          <a:bodyPr wrap="none">
            <a:spAutoFit/>
          </a:bodyPr>
          <a:lstStyle/>
          <a:p>
            <a:pPr algn="ctr" eaLnBrk="1" hangingPunct="1"/>
            <a:r>
              <a:rPr lang="fr-FR">
                <a:solidFill>
                  <a:srgbClr val="3AF3FB"/>
                </a:solidFill>
                <a:latin typeface="Arial Narrow" pitchFamily="34" charset="0"/>
              </a:rPr>
              <a:t>Chaînes et </a:t>
            </a:r>
            <a:r>
              <a:rPr lang="fr-FR">
                <a:solidFill>
                  <a:srgbClr val="3AF3FB"/>
                </a:solidFill>
                <a:latin typeface="Arial" pitchFamily="34" charset="0"/>
                <a:cs typeface="Arial" pitchFamily="34" charset="0"/>
              </a:rPr>
              <a:t>É</a:t>
            </a:r>
            <a:r>
              <a:rPr lang="fr-FR">
                <a:solidFill>
                  <a:srgbClr val="3AF3FB"/>
                </a:solidFill>
                <a:latin typeface="Arial Narrow" pitchFamily="34" charset="0"/>
              </a:rPr>
              <a:t>léments</a:t>
            </a:r>
          </a:p>
          <a:p>
            <a:pPr algn="ctr" eaLnBrk="1" hangingPunct="1"/>
            <a:r>
              <a:rPr lang="fr-FR">
                <a:solidFill>
                  <a:srgbClr val="3AF3FB"/>
                </a:solidFill>
                <a:latin typeface="Arial Narrow" pitchFamily="34" charset="0"/>
              </a:rPr>
              <a:t>de transmissions</a:t>
            </a:r>
          </a:p>
        </p:txBody>
      </p:sp>
      <p:pic>
        <p:nvPicPr>
          <p:cNvPr id="21" name="Image 20"/>
          <p:cNvPicPr>
            <a:picLocks noChangeAspect="1"/>
          </p:cNvPicPr>
          <p:nvPr/>
        </p:nvPicPr>
        <p:blipFill>
          <a:blip r:embed="rId10" cstate="print"/>
          <a:srcRect/>
          <a:stretch>
            <a:fillRect/>
          </a:stretch>
        </p:blipFill>
        <p:spPr bwMode="auto">
          <a:xfrm>
            <a:off x="873125" y="4430713"/>
            <a:ext cx="2005013" cy="1476375"/>
          </a:xfrm>
          <a:prstGeom prst="rect">
            <a:avLst/>
          </a:prstGeom>
          <a:noFill/>
          <a:ln w="9525">
            <a:solidFill>
              <a:srgbClr val="3AF3FB"/>
            </a:solidFill>
            <a:miter lim="800000"/>
            <a:headEnd/>
            <a:tailEnd/>
          </a:ln>
        </p:spPr>
      </p:pic>
      <p:sp>
        <p:nvSpPr>
          <p:cNvPr id="28" name="ZoneTexte 27"/>
          <p:cNvSpPr txBox="1">
            <a:spLocks noChangeArrowheads="1"/>
          </p:cNvSpPr>
          <p:nvPr/>
        </p:nvSpPr>
        <p:spPr bwMode="auto">
          <a:xfrm>
            <a:off x="4787900" y="541338"/>
            <a:ext cx="4140200" cy="1016000"/>
          </a:xfrm>
          <a:prstGeom prst="rect">
            <a:avLst/>
          </a:prstGeom>
          <a:noFill/>
          <a:ln w="9525">
            <a:noFill/>
            <a:miter lim="800000"/>
            <a:headEnd/>
            <a:tailEnd/>
          </a:ln>
        </p:spPr>
        <p:txBody>
          <a:bodyPr>
            <a:spAutoFit/>
          </a:bodyPr>
          <a:lstStyle/>
          <a:p>
            <a:pPr eaLnBrk="1" hangingPunct="1"/>
            <a:r>
              <a:rPr lang="fr-FR" sz="2000" b="1">
                <a:solidFill>
                  <a:srgbClr val="3AF3FB"/>
                </a:solidFill>
                <a:latin typeface="Arial Narrow" pitchFamily="34" charset="0"/>
              </a:rPr>
              <a:t>Chaînes et éléments de transmissions :</a:t>
            </a:r>
          </a:p>
          <a:p>
            <a:pPr eaLnBrk="1" hangingPunct="1"/>
            <a:r>
              <a:rPr lang="fr-FR" sz="2000">
                <a:solidFill>
                  <a:srgbClr val="3AF3FB"/>
                </a:solidFill>
                <a:latin typeface="Arial Narrow" pitchFamily="34" charset="0"/>
              </a:rPr>
              <a:t>ils sont destinés à assurer les transmissions de mouvements.</a:t>
            </a:r>
          </a:p>
        </p:txBody>
      </p:sp>
      <p:pic>
        <p:nvPicPr>
          <p:cNvPr id="29" name="Image 28"/>
          <p:cNvPicPr>
            <a:picLocks noChangeAspect="1"/>
          </p:cNvPicPr>
          <p:nvPr/>
        </p:nvPicPr>
        <p:blipFill>
          <a:blip r:embed="rId11" cstate="print"/>
          <a:srcRect/>
          <a:stretch>
            <a:fillRect/>
          </a:stretch>
        </p:blipFill>
        <p:spPr bwMode="auto">
          <a:xfrm>
            <a:off x="869950" y="4427538"/>
            <a:ext cx="2005013" cy="1476375"/>
          </a:xfrm>
          <a:prstGeom prst="rect">
            <a:avLst/>
          </a:prstGeom>
          <a:noFill/>
          <a:ln w="9525">
            <a:solidFill>
              <a:srgbClr val="3AF3FB"/>
            </a:solidFill>
            <a:miter lim="800000"/>
            <a:headEnd/>
            <a:tailEnd/>
          </a:ln>
        </p:spPr>
      </p:pic>
      <p:sp>
        <p:nvSpPr>
          <p:cNvPr id="22" name="Rogner un rectangle avec un coin diagonal 21"/>
          <p:cNvSpPr/>
          <p:nvPr/>
        </p:nvSpPr>
        <p:spPr>
          <a:xfrm>
            <a:off x="4738688" y="333375"/>
            <a:ext cx="4225925" cy="1439863"/>
          </a:xfrm>
          <a:prstGeom prst="snip2DiagRect">
            <a:avLst>
              <a:gd name="adj1" fmla="val 0"/>
              <a:gd name="adj2" fmla="val 8029"/>
            </a:avLst>
          </a:prstGeom>
          <a:noFill/>
          <a:ln w="6350">
            <a:solidFill>
              <a:srgbClr val="3AF3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p:tgtEl>
                                          <p:spTgt spid="19"/>
                                        </p:tgtEl>
                                        <p:attrNameLst>
                                          <p:attrName>ppt_x</p:attrName>
                                        </p:attrNameLst>
                                      </p:cBhvr>
                                      <p:tavLst>
                                        <p:tav tm="0">
                                          <p:val>
                                            <p:strVal val="#ppt_x-#ppt_w*1.125000"/>
                                          </p:val>
                                        </p:tav>
                                        <p:tav tm="100000">
                                          <p:val>
                                            <p:strVal val="#ppt_x"/>
                                          </p:val>
                                        </p:tav>
                                      </p:tavLst>
                                    </p:anim>
                                    <p:animEffect transition="in" filter="wipe(right)">
                                      <p:cBhvr>
                                        <p:cTn id="8" dur="1000"/>
                                        <p:tgtEl>
                                          <p:spTgt spid="19"/>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p:tgtEl>
                                          <p:spTgt spid="16"/>
                                        </p:tgtEl>
                                        <p:attrNameLst>
                                          <p:attrName>ppt_x</p:attrName>
                                        </p:attrNameLst>
                                      </p:cBhvr>
                                      <p:tavLst>
                                        <p:tav tm="0">
                                          <p:val>
                                            <p:strVal val="#ppt_x-#ppt_w*1.125000"/>
                                          </p:val>
                                        </p:tav>
                                        <p:tav tm="100000">
                                          <p:val>
                                            <p:strVal val="#ppt_x"/>
                                          </p:val>
                                        </p:tav>
                                      </p:tavLst>
                                    </p:anim>
                                    <p:animEffect transition="in" filter="wipe(right)">
                                      <p:cBhvr>
                                        <p:cTn id="12" dur="1000"/>
                                        <p:tgtEl>
                                          <p:spTgt spid="16"/>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000"/>
                                        <p:tgtEl>
                                          <p:spTgt spid="17"/>
                                        </p:tgtEl>
                                        <p:attrNameLst>
                                          <p:attrName>ppt_x</p:attrName>
                                        </p:attrNameLst>
                                      </p:cBhvr>
                                      <p:tavLst>
                                        <p:tav tm="0">
                                          <p:val>
                                            <p:strVal val="#ppt_x-#ppt_w*1.125000"/>
                                          </p:val>
                                        </p:tav>
                                        <p:tav tm="100000">
                                          <p:val>
                                            <p:strVal val="#ppt_x"/>
                                          </p:val>
                                        </p:tav>
                                      </p:tavLst>
                                    </p:anim>
                                    <p:animEffect transition="in" filter="wipe(right)">
                                      <p:cBhvr>
                                        <p:cTn id="16" dur="10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xit" presetSubtype="8" fill="hold" nodeType="clickEffect">
                                  <p:stCondLst>
                                    <p:cond delay="0"/>
                                  </p:stCondLst>
                                  <p:childTnLst>
                                    <p:anim calcmode="lin" valueType="num">
                                      <p:cBhvr additive="base">
                                        <p:cTn id="20" dur="1000"/>
                                        <p:tgtEl>
                                          <p:spTgt spid="16"/>
                                        </p:tgtEl>
                                        <p:attrNameLst>
                                          <p:attrName>ppt_x</p:attrName>
                                        </p:attrNameLst>
                                      </p:cBhvr>
                                      <p:tavLst>
                                        <p:tav tm="0">
                                          <p:val>
                                            <p:strVal val="#ppt_x"/>
                                          </p:val>
                                        </p:tav>
                                        <p:tav tm="100000">
                                          <p:val>
                                            <p:strVal val="#ppt_x-#ppt_w*1.125000"/>
                                          </p:val>
                                        </p:tav>
                                      </p:tavLst>
                                    </p:anim>
                                    <p:animEffect transition="out" filter="wipe(left)">
                                      <p:cBhvr>
                                        <p:cTn id="21" dur="1000"/>
                                        <p:tgtEl>
                                          <p:spTgt spid="16"/>
                                        </p:tgtEl>
                                      </p:cBhvr>
                                    </p:animEffect>
                                    <p:set>
                                      <p:cBhvr>
                                        <p:cTn id="22" dur="1" fill="hold">
                                          <p:stCondLst>
                                            <p:cond delay="999"/>
                                          </p:stCondLst>
                                        </p:cTn>
                                        <p:tgtEl>
                                          <p:spTgt spid="16"/>
                                        </p:tgtEl>
                                        <p:attrNameLst>
                                          <p:attrName>style.visibility</p:attrName>
                                        </p:attrNameLst>
                                      </p:cBhvr>
                                      <p:to>
                                        <p:strVal val="hidden"/>
                                      </p:to>
                                    </p:set>
                                  </p:childTnLst>
                                </p:cTn>
                              </p:par>
                              <p:par>
                                <p:cTn id="23" presetID="12" presetClass="entr" presetSubtype="8"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p:tgtEl>
                                          <p:spTgt spid="14"/>
                                        </p:tgtEl>
                                        <p:attrNameLst>
                                          <p:attrName>ppt_x</p:attrName>
                                        </p:attrNameLst>
                                      </p:cBhvr>
                                      <p:tavLst>
                                        <p:tav tm="0">
                                          <p:val>
                                            <p:strVal val="#ppt_x-#ppt_w*1.125000"/>
                                          </p:val>
                                        </p:tav>
                                        <p:tav tm="100000">
                                          <p:val>
                                            <p:strVal val="#ppt_x"/>
                                          </p:val>
                                        </p:tav>
                                      </p:tavLst>
                                    </p:anim>
                                    <p:animEffect transition="in" filter="wipe(right)">
                                      <p:cBhvr>
                                        <p:cTn id="26" dur="1000"/>
                                        <p:tgtEl>
                                          <p:spTgt spid="1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xit" presetSubtype="8" fill="hold" grpId="1" nodeType="clickEffect">
                                  <p:stCondLst>
                                    <p:cond delay="0"/>
                                  </p:stCondLst>
                                  <p:childTnLst>
                                    <p:anim calcmode="lin" valueType="num">
                                      <p:cBhvr additive="base">
                                        <p:cTn id="30" dur="1000"/>
                                        <p:tgtEl>
                                          <p:spTgt spid="19"/>
                                        </p:tgtEl>
                                        <p:attrNameLst>
                                          <p:attrName>ppt_x</p:attrName>
                                        </p:attrNameLst>
                                      </p:cBhvr>
                                      <p:tavLst>
                                        <p:tav tm="0">
                                          <p:val>
                                            <p:strVal val="#ppt_x"/>
                                          </p:val>
                                        </p:tav>
                                        <p:tav tm="100000">
                                          <p:val>
                                            <p:strVal val="#ppt_x-#ppt_w*1.125000"/>
                                          </p:val>
                                        </p:tav>
                                      </p:tavLst>
                                    </p:anim>
                                    <p:animEffect transition="out" filter="wipe(left)">
                                      <p:cBhvr>
                                        <p:cTn id="31" dur="1000"/>
                                        <p:tgtEl>
                                          <p:spTgt spid="19"/>
                                        </p:tgtEl>
                                      </p:cBhvr>
                                    </p:animEffect>
                                    <p:set>
                                      <p:cBhvr>
                                        <p:cTn id="32" dur="1" fill="hold">
                                          <p:stCondLst>
                                            <p:cond delay="999"/>
                                          </p:stCondLst>
                                        </p:cTn>
                                        <p:tgtEl>
                                          <p:spTgt spid="19"/>
                                        </p:tgtEl>
                                        <p:attrNameLst>
                                          <p:attrName>style.visibility</p:attrName>
                                        </p:attrNameLst>
                                      </p:cBhvr>
                                      <p:to>
                                        <p:strVal val="hidden"/>
                                      </p:to>
                                    </p:set>
                                  </p:childTnLst>
                                </p:cTn>
                              </p:par>
                            </p:childTnLst>
                          </p:cTn>
                        </p:par>
                        <p:par>
                          <p:cTn id="33" fill="hold" nodeType="afterGroup">
                            <p:stCondLst>
                              <p:cond delay="1000"/>
                            </p:stCondLst>
                            <p:childTnLst>
                              <p:par>
                                <p:cTn id="34" presetID="12" presetClass="entr" presetSubtype="8"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1000"/>
                                        <p:tgtEl>
                                          <p:spTgt spid="21"/>
                                        </p:tgtEl>
                                        <p:attrNameLst>
                                          <p:attrName>ppt_x</p:attrName>
                                        </p:attrNameLst>
                                      </p:cBhvr>
                                      <p:tavLst>
                                        <p:tav tm="0">
                                          <p:val>
                                            <p:strVal val="#ppt_x-#ppt_w*1.125000"/>
                                          </p:val>
                                        </p:tav>
                                        <p:tav tm="100000">
                                          <p:val>
                                            <p:strVal val="#ppt_x"/>
                                          </p:val>
                                        </p:tav>
                                      </p:tavLst>
                                    </p:anim>
                                    <p:animEffect transition="in" filter="wipe(right)">
                                      <p:cBhvr>
                                        <p:cTn id="37" dur="1000"/>
                                        <p:tgtEl>
                                          <p:spTgt spid="21"/>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1000"/>
                                        <p:tgtEl>
                                          <p:spTgt spid="15"/>
                                        </p:tgtEl>
                                        <p:attrNameLst>
                                          <p:attrName>ppt_x</p:attrName>
                                        </p:attrNameLst>
                                      </p:cBhvr>
                                      <p:tavLst>
                                        <p:tav tm="0">
                                          <p:val>
                                            <p:strVal val="#ppt_x-#ppt_w*1.125000"/>
                                          </p:val>
                                        </p:tav>
                                        <p:tav tm="100000">
                                          <p:val>
                                            <p:strVal val="#ppt_x"/>
                                          </p:val>
                                        </p:tav>
                                      </p:tavLst>
                                    </p:anim>
                                    <p:animEffect transition="in" filter="wipe(right)">
                                      <p:cBhvr>
                                        <p:cTn id="41" dur="1000"/>
                                        <p:tgtEl>
                                          <p:spTgt spid="15"/>
                                        </p:tgtEl>
                                      </p:cBhvr>
                                    </p:animEffect>
                                  </p:childTnLst>
                                </p:cTn>
                              </p:par>
                              <p:par>
                                <p:cTn id="42" presetID="12" presetClass="entr" presetSubtype="8"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1000"/>
                                        <p:tgtEl>
                                          <p:spTgt spid="28"/>
                                        </p:tgtEl>
                                        <p:attrNameLst>
                                          <p:attrName>ppt_x</p:attrName>
                                        </p:attrNameLst>
                                      </p:cBhvr>
                                      <p:tavLst>
                                        <p:tav tm="0">
                                          <p:val>
                                            <p:strVal val="#ppt_x-#ppt_w*1.125000"/>
                                          </p:val>
                                        </p:tav>
                                        <p:tav tm="100000">
                                          <p:val>
                                            <p:strVal val="#ppt_x"/>
                                          </p:val>
                                        </p:tav>
                                      </p:tavLst>
                                    </p:anim>
                                    <p:animEffect transition="in" filter="wipe(right)">
                                      <p:cBhvr>
                                        <p:cTn id="45" dur="1000"/>
                                        <p:tgtEl>
                                          <p:spTgt spid="2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2" presetClass="exit" presetSubtype="8" fill="hold" nodeType="clickEffect">
                                  <p:stCondLst>
                                    <p:cond delay="0"/>
                                  </p:stCondLst>
                                  <p:childTnLst>
                                    <p:anim calcmode="lin" valueType="num">
                                      <p:cBhvr additive="base">
                                        <p:cTn id="49" dur="1000"/>
                                        <p:tgtEl>
                                          <p:spTgt spid="21"/>
                                        </p:tgtEl>
                                        <p:attrNameLst>
                                          <p:attrName>ppt_x</p:attrName>
                                        </p:attrNameLst>
                                      </p:cBhvr>
                                      <p:tavLst>
                                        <p:tav tm="0">
                                          <p:val>
                                            <p:strVal val="#ppt_x"/>
                                          </p:val>
                                        </p:tav>
                                        <p:tav tm="100000">
                                          <p:val>
                                            <p:strVal val="#ppt_x-#ppt_w*1.125000"/>
                                          </p:val>
                                        </p:tav>
                                      </p:tavLst>
                                    </p:anim>
                                    <p:animEffect transition="out" filter="wipe(left)">
                                      <p:cBhvr>
                                        <p:cTn id="50" dur="1000"/>
                                        <p:tgtEl>
                                          <p:spTgt spid="21"/>
                                        </p:tgtEl>
                                      </p:cBhvr>
                                    </p:animEffect>
                                    <p:set>
                                      <p:cBhvr>
                                        <p:cTn id="51" dur="1" fill="hold">
                                          <p:stCondLst>
                                            <p:cond delay="999"/>
                                          </p:stCondLst>
                                        </p:cTn>
                                        <p:tgtEl>
                                          <p:spTgt spid="21"/>
                                        </p:tgtEl>
                                        <p:attrNameLst>
                                          <p:attrName>style.visibility</p:attrName>
                                        </p:attrNameLst>
                                      </p:cBhvr>
                                      <p:to>
                                        <p:strVal val="hidden"/>
                                      </p:to>
                                    </p:set>
                                  </p:childTnLst>
                                </p:cTn>
                              </p:par>
                              <p:par>
                                <p:cTn id="52" presetID="12" presetClass="entr" presetSubtype="8"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1000"/>
                                        <p:tgtEl>
                                          <p:spTgt spid="29"/>
                                        </p:tgtEl>
                                        <p:attrNameLst>
                                          <p:attrName>ppt_x</p:attrName>
                                        </p:attrNameLst>
                                      </p:cBhvr>
                                      <p:tavLst>
                                        <p:tav tm="0">
                                          <p:val>
                                            <p:strVal val="#ppt_x-#ppt_w*1.125000"/>
                                          </p:val>
                                        </p:tav>
                                        <p:tav tm="100000">
                                          <p:val>
                                            <p:strVal val="#ppt_x"/>
                                          </p:val>
                                        </p:tav>
                                      </p:tavLst>
                                    </p:anim>
                                    <p:animEffect transition="in" filter="wipe(right)">
                                      <p:cBhvr>
                                        <p:cTn id="55" dur="1000"/>
                                        <p:tgtEl>
                                          <p:spTgt spid="29"/>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2" presetClass="exit" presetSubtype="8" fill="hold" grpId="1" nodeType="clickEffect">
                                  <p:stCondLst>
                                    <p:cond delay="0"/>
                                  </p:stCondLst>
                                  <p:childTnLst>
                                    <p:anim calcmode="lin" valueType="num">
                                      <p:cBhvr additive="base">
                                        <p:cTn id="59" dur="1000"/>
                                        <p:tgtEl>
                                          <p:spTgt spid="28"/>
                                        </p:tgtEl>
                                        <p:attrNameLst>
                                          <p:attrName>ppt_x</p:attrName>
                                        </p:attrNameLst>
                                      </p:cBhvr>
                                      <p:tavLst>
                                        <p:tav tm="0">
                                          <p:val>
                                            <p:strVal val="#ppt_x"/>
                                          </p:val>
                                        </p:tav>
                                        <p:tav tm="100000">
                                          <p:val>
                                            <p:strVal val="#ppt_x-#ppt_w*1.125000"/>
                                          </p:val>
                                        </p:tav>
                                      </p:tavLst>
                                    </p:anim>
                                    <p:animEffect transition="out" filter="wipe(left)">
                                      <p:cBhvr>
                                        <p:cTn id="60" dur="1000"/>
                                        <p:tgtEl>
                                          <p:spTgt spid="28"/>
                                        </p:tgtEl>
                                      </p:cBhvr>
                                    </p:animEffect>
                                    <p:set>
                                      <p:cBhvr>
                                        <p:cTn id="6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19" grpId="1"/>
      <p:bldP spid="15" grpId="0"/>
      <p:bldP spid="28" grpId="0"/>
      <p:bldP spid="2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5" descr="Secteurs.jpg"/>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pic>
        <p:nvPicPr>
          <p:cNvPr id="22" name="Image 21"/>
          <p:cNvPicPr>
            <a:picLocks noChangeAspect="1"/>
          </p:cNvPicPr>
          <p:nvPr/>
        </p:nvPicPr>
        <p:blipFill>
          <a:blip r:embed="rId4" cstate="print"/>
          <a:srcRect/>
          <a:stretch>
            <a:fillRect/>
          </a:stretch>
        </p:blipFill>
        <p:spPr bwMode="auto">
          <a:xfrm>
            <a:off x="3563938" y="4437063"/>
            <a:ext cx="2003425" cy="1476375"/>
          </a:xfrm>
          <a:prstGeom prst="rect">
            <a:avLst/>
          </a:prstGeom>
          <a:noFill/>
          <a:ln w="9525">
            <a:solidFill>
              <a:srgbClr val="3AF3FB"/>
            </a:solidFill>
            <a:miter lim="800000"/>
            <a:headEnd/>
            <a:tailEnd/>
          </a:ln>
        </p:spPr>
      </p:pic>
      <p:pic>
        <p:nvPicPr>
          <p:cNvPr id="27" name="Image 26"/>
          <p:cNvPicPr>
            <a:picLocks noChangeAspect="1"/>
          </p:cNvPicPr>
          <p:nvPr/>
        </p:nvPicPr>
        <p:blipFill>
          <a:blip r:embed="rId5" cstate="print"/>
          <a:srcRect/>
          <a:stretch>
            <a:fillRect/>
          </a:stretch>
        </p:blipFill>
        <p:spPr bwMode="auto">
          <a:xfrm>
            <a:off x="6281738" y="4430713"/>
            <a:ext cx="2005012" cy="1476375"/>
          </a:xfrm>
          <a:prstGeom prst="rect">
            <a:avLst/>
          </a:prstGeom>
          <a:noFill/>
          <a:ln w="9525">
            <a:solidFill>
              <a:srgbClr val="3AF3FB"/>
            </a:solidFill>
            <a:miter lim="800000"/>
            <a:headEnd/>
            <a:tailEnd/>
          </a:ln>
        </p:spPr>
      </p:pic>
      <p:pic>
        <p:nvPicPr>
          <p:cNvPr id="15365" name="Image 17" descr="formule1.jpg"/>
          <p:cNvPicPr>
            <a:picLocks noChangeAspect="1"/>
          </p:cNvPicPr>
          <p:nvPr/>
        </p:nvPicPr>
        <p:blipFill>
          <a:blip r:embed="rId6" cstate="print"/>
          <a:srcRect/>
          <a:stretch>
            <a:fillRect/>
          </a:stretch>
        </p:blipFill>
        <p:spPr bwMode="auto">
          <a:xfrm>
            <a:off x="873125" y="2198688"/>
            <a:ext cx="2005013" cy="1474787"/>
          </a:xfrm>
          <a:prstGeom prst="rect">
            <a:avLst/>
          </a:prstGeom>
          <a:noFill/>
          <a:ln w="9525">
            <a:solidFill>
              <a:srgbClr val="3AF3FB"/>
            </a:solidFill>
            <a:miter lim="800000"/>
            <a:headEnd/>
            <a:tailEnd/>
          </a:ln>
        </p:spPr>
      </p:pic>
      <p:pic>
        <p:nvPicPr>
          <p:cNvPr id="15366" name="Image 47"/>
          <p:cNvPicPr>
            <a:picLocks noChangeAspect="1"/>
          </p:cNvPicPr>
          <p:nvPr/>
        </p:nvPicPr>
        <p:blipFill>
          <a:blip r:embed="rId7" cstate="print"/>
          <a:srcRect/>
          <a:stretch>
            <a:fillRect/>
          </a:stretch>
        </p:blipFill>
        <p:spPr bwMode="auto">
          <a:xfrm>
            <a:off x="3563938" y="2205038"/>
            <a:ext cx="2003425" cy="1476375"/>
          </a:xfrm>
          <a:prstGeom prst="rect">
            <a:avLst/>
          </a:prstGeom>
          <a:noFill/>
          <a:ln w="9525">
            <a:solidFill>
              <a:srgbClr val="3AF3FB"/>
            </a:solidFill>
            <a:miter lim="800000"/>
            <a:headEnd/>
            <a:tailEnd/>
          </a:ln>
        </p:spPr>
      </p:pic>
      <p:pic>
        <p:nvPicPr>
          <p:cNvPr id="15367" name="Image 13"/>
          <p:cNvPicPr>
            <a:picLocks noChangeAspect="1"/>
          </p:cNvPicPr>
          <p:nvPr/>
        </p:nvPicPr>
        <p:blipFill>
          <a:blip r:embed="rId8" cstate="print"/>
          <a:srcRect/>
          <a:stretch>
            <a:fillRect/>
          </a:stretch>
        </p:blipFill>
        <p:spPr bwMode="auto">
          <a:xfrm>
            <a:off x="6281738" y="2198688"/>
            <a:ext cx="2005012" cy="1476375"/>
          </a:xfrm>
          <a:prstGeom prst="rect">
            <a:avLst/>
          </a:prstGeom>
          <a:noFill/>
          <a:ln w="9525">
            <a:solidFill>
              <a:srgbClr val="3AF3FB"/>
            </a:solidFill>
            <a:miter lim="800000"/>
            <a:headEnd/>
            <a:tailEnd/>
          </a:ln>
        </p:spPr>
      </p:pic>
      <p:pic>
        <p:nvPicPr>
          <p:cNvPr id="15368" name="Image 28"/>
          <p:cNvPicPr>
            <a:picLocks noChangeAspect="1"/>
          </p:cNvPicPr>
          <p:nvPr/>
        </p:nvPicPr>
        <p:blipFill>
          <a:blip r:embed="rId9" cstate="print"/>
          <a:srcRect/>
          <a:stretch>
            <a:fillRect/>
          </a:stretch>
        </p:blipFill>
        <p:spPr bwMode="auto">
          <a:xfrm>
            <a:off x="869950" y="4427538"/>
            <a:ext cx="2005013" cy="1476375"/>
          </a:xfrm>
          <a:prstGeom prst="rect">
            <a:avLst/>
          </a:prstGeom>
          <a:noFill/>
          <a:ln w="9525">
            <a:solidFill>
              <a:srgbClr val="3AF3FB"/>
            </a:solidFill>
            <a:miter lim="800000"/>
            <a:headEnd/>
            <a:tailEnd/>
          </a:ln>
        </p:spPr>
      </p:pic>
      <p:pic>
        <p:nvPicPr>
          <p:cNvPr id="30" name="Image 29"/>
          <p:cNvPicPr>
            <a:picLocks noChangeAspect="1"/>
          </p:cNvPicPr>
          <p:nvPr/>
        </p:nvPicPr>
        <p:blipFill>
          <a:blip r:embed="rId10" cstate="print"/>
          <a:srcRect/>
          <a:stretch>
            <a:fillRect/>
          </a:stretch>
        </p:blipFill>
        <p:spPr bwMode="auto">
          <a:xfrm>
            <a:off x="3563938" y="4437063"/>
            <a:ext cx="2003425" cy="1476375"/>
          </a:xfrm>
          <a:prstGeom prst="rect">
            <a:avLst/>
          </a:prstGeom>
          <a:noFill/>
          <a:ln w="9525">
            <a:solidFill>
              <a:srgbClr val="3AF3FB"/>
            </a:solidFill>
            <a:miter lim="800000"/>
            <a:headEnd/>
            <a:tailEnd/>
          </a:ln>
        </p:spPr>
      </p:pic>
      <p:pic>
        <p:nvPicPr>
          <p:cNvPr id="32" name="Image 31"/>
          <p:cNvPicPr>
            <a:picLocks noChangeAspect="1"/>
          </p:cNvPicPr>
          <p:nvPr/>
        </p:nvPicPr>
        <p:blipFill>
          <a:blip r:embed="rId11" cstate="print"/>
          <a:srcRect/>
          <a:stretch>
            <a:fillRect/>
          </a:stretch>
        </p:blipFill>
        <p:spPr bwMode="auto">
          <a:xfrm>
            <a:off x="6270625" y="4427538"/>
            <a:ext cx="2005013" cy="1476375"/>
          </a:xfrm>
          <a:prstGeom prst="rect">
            <a:avLst/>
          </a:prstGeom>
          <a:noFill/>
          <a:ln w="9525">
            <a:solidFill>
              <a:srgbClr val="3AF3FB"/>
            </a:solidFill>
            <a:miter lim="800000"/>
            <a:headEnd/>
            <a:tailEnd/>
          </a:ln>
        </p:spPr>
      </p:pic>
      <p:sp>
        <p:nvSpPr>
          <p:cNvPr id="5" name="Rectangle à coins arrondis 4"/>
          <p:cNvSpPr>
            <a:spLocks noChangeArrowheads="1"/>
          </p:cNvSpPr>
          <p:nvPr/>
        </p:nvSpPr>
        <p:spPr bwMode="auto">
          <a:xfrm>
            <a:off x="468313" y="692150"/>
            <a:ext cx="4319587" cy="1081088"/>
          </a:xfrm>
          <a:prstGeom prst="roundRect">
            <a:avLst>
              <a:gd name="adj" fmla="val 0"/>
            </a:avLst>
          </a:prstGeom>
          <a:noFill/>
          <a:ln>
            <a:noFill/>
          </a:ln>
          <a:effectLst>
            <a:outerShdw blurRad="40000" dist="23000" dir="5400000" rotWithShape="0">
              <a:srgbClr val="808080">
                <a:alpha val="34998"/>
              </a:srgbClr>
            </a:outerShdw>
          </a:effectLst>
          <a:extLst/>
        </p:spPr>
        <p:txBody>
          <a:bodyPr lIns="108000" rIns="360000" anchor="ctr"/>
          <a:lstStyle/>
          <a:p>
            <a:pPr eaLnBrk="1" hangingPunct="1">
              <a:defRPr/>
            </a:pPr>
            <a:r>
              <a:rPr lang="fr-FR" sz="2000">
                <a:solidFill>
                  <a:srgbClr val="3AF3FB"/>
                </a:solidFill>
                <a:latin typeface="Arial Narrow" pitchFamily="34" charset="0"/>
              </a:rPr>
              <a:t>Les métiers de la mécatronique comptent plusieurs secteurs qui élaborent des types de composants différents.</a:t>
            </a:r>
          </a:p>
        </p:txBody>
      </p:sp>
      <p:sp>
        <p:nvSpPr>
          <p:cNvPr id="23" name="ZoneTexte 22"/>
          <p:cNvSpPr txBox="1">
            <a:spLocks noChangeArrowheads="1"/>
          </p:cNvSpPr>
          <p:nvPr/>
        </p:nvSpPr>
        <p:spPr bwMode="auto">
          <a:xfrm>
            <a:off x="4716463" y="404813"/>
            <a:ext cx="4176712" cy="1323975"/>
          </a:xfrm>
          <a:prstGeom prst="rect">
            <a:avLst/>
          </a:prstGeom>
          <a:noFill/>
          <a:ln w="9525">
            <a:noFill/>
            <a:miter lim="800000"/>
            <a:headEnd/>
            <a:tailEnd/>
          </a:ln>
        </p:spPr>
        <p:txBody>
          <a:bodyPr>
            <a:spAutoFit/>
          </a:bodyPr>
          <a:lstStyle/>
          <a:p>
            <a:pPr eaLnBrk="1" hangingPunct="1"/>
            <a:r>
              <a:rPr lang="fr-FR" sz="2000">
                <a:solidFill>
                  <a:schemeClr val="bg1"/>
                </a:solidFill>
                <a:latin typeface="Arial Narrow" pitchFamily="34" charset="0"/>
              </a:rPr>
              <a:t>La mécatronique allie ces différents secteurs. Elle permet de penser un produit différemment, de sa conception jusqu</a:t>
            </a:r>
            <a:r>
              <a:rPr lang="fr-FR" altLang="ja-JP" sz="2000">
                <a:solidFill>
                  <a:schemeClr val="bg1"/>
                </a:solidFill>
                <a:latin typeface="Arial Narrow" pitchFamily="34" charset="0"/>
              </a:rPr>
              <a:t>’au recyclage en passant par sa maintenance.</a:t>
            </a:r>
            <a:endParaRPr lang="fr-FR" sz="2000">
              <a:solidFill>
                <a:schemeClr val="bg1"/>
              </a:solidFill>
              <a:latin typeface="Arial Narrow" pitchFamily="34" charset="0"/>
            </a:endParaRPr>
          </a:p>
        </p:txBody>
      </p:sp>
      <p:sp>
        <p:nvSpPr>
          <p:cNvPr id="15373" name="ZoneTexte 1"/>
          <p:cNvSpPr txBox="1">
            <a:spLocks noChangeArrowheads="1"/>
          </p:cNvSpPr>
          <p:nvPr/>
        </p:nvSpPr>
        <p:spPr bwMode="auto">
          <a:xfrm>
            <a:off x="1022350" y="3646488"/>
            <a:ext cx="1819275" cy="646112"/>
          </a:xfrm>
          <a:prstGeom prst="rect">
            <a:avLst/>
          </a:prstGeom>
          <a:noFill/>
          <a:ln w="9525">
            <a:noFill/>
            <a:miter lim="800000"/>
            <a:headEnd/>
            <a:tailEnd/>
          </a:ln>
        </p:spPr>
        <p:txBody>
          <a:bodyPr wrap="none">
            <a:spAutoFit/>
          </a:bodyPr>
          <a:lstStyle/>
          <a:p>
            <a:pPr eaLnBrk="1" hangingPunct="1"/>
            <a:r>
              <a:rPr lang="fr-FR">
                <a:solidFill>
                  <a:srgbClr val="3AF3FB"/>
                </a:solidFill>
                <a:latin typeface="Arial Narrow" pitchFamily="34" charset="0"/>
              </a:rPr>
              <a:t>Roulements et</a:t>
            </a:r>
          </a:p>
          <a:p>
            <a:pPr eaLnBrk="1" hangingPunct="1"/>
            <a:r>
              <a:rPr lang="fr-FR">
                <a:solidFill>
                  <a:srgbClr val="3AF3FB"/>
                </a:solidFill>
                <a:latin typeface="Arial Narrow" pitchFamily="34" charset="0"/>
              </a:rPr>
              <a:t>Guidages Linéaires</a:t>
            </a:r>
          </a:p>
        </p:txBody>
      </p:sp>
      <p:sp>
        <p:nvSpPr>
          <p:cNvPr id="15374" name="ZoneTexte 25"/>
          <p:cNvSpPr txBox="1">
            <a:spLocks noChangeArrowheads="1"/>
          </p:cNvSpPr>
          <p:nvPr/>
        </p:nvSpPr>
        <p:spPr bwMode="auto">
          <a:xfrm>
            <a:off x="3816350" y="3644900"/>
            <a:ext cx="1449388" cy="646113"/>
          </a:xfrm>
          <a:prstGeom prst="rect">
            <a:avLst/>
          </a:prstGeom>
          <a:noFill/>
          <a:ln w="9525">
            <a:noFill/>
            <a:miter lim="800000"/>
            <a:headEnd/>
            <a:tailEnd/>
          </a:ln>
        </p:spPr>
        <p:txBody>
          <a:bodyPr wrap="none">
            <a:spAutoFit/>
          </a:bodyPr>
          <a:lstStyle/>
          <a:p>
            <a:pPr algn="ctr" eaLnBrk="1" hangingPunct="1"/>
            <a:r>
              <a:rPr lang="fr-FR">
                <a:solidFill>
                  <a:srgbClr val="3AF3FB"/>
                </a:solidFill>
                <a:latin typeface="Arial Narrow" pitchFamily="34" charset="0"/>
              </a:rPr>
              <a:t>Transmissions </a:t>
            </a:r>
          </a:p>
          <a:p>
            <a:pPr algn="ctr" eaLnBrk="1" hangingPunct="1"/>
            <a:r>
              <a:rPr lang="fr-FR">
                <a:solidFill>
                  <a:srgbClr val="3AF3FB"/>
                </a:solidFill>
                <a:latin typeface="Arial Narrow" pitchFamily="34" charset="0"/>
              </a:rPr>
              <a:t>Pneumatiques</a:t>
            </a:r>
          </a:p>
        </p:txBody>
      </p:sp>
      <p:sp>
        <p:nvSpPr>
          <p:cNvPr id="15375" name="ZoneTexte 16"/>
          <p:cNvSpPr txBox="1">
            <a:spLocks noChangeArrowheads="1"/>
          </p:cNvSpPr>
          <p:nvPr/>
        </p:nvSpPr>
        <p:spPr bwMode="auto">
          <a:xfrm>
            <a:off x="6567488" y="3644900"/>
            <a:ext cx="1419225" cy="646113"/>
          </a:xfrm>
          <a:prstGeom prst="rect">
            <a:avLst/>
          </a:prstGeom>
          <a:noFill/>
          <a:ln w="9525">
            <a:noFill/>
            <a:miter lim="800000"/>
            <a:headEnd/>
            <a:tailEnd/>
          </a:ln>
        </p:spPr>
        <p:txBody>
          <a:bodyPr wrap="none">
            <a:spAutoFit/>
          </a:bodyPr>
          <a:lstStyle/>
          <a:p>
            <a:pPr algn="ctr" eaLnBrk="1" hangingPunct="1"/>
            <a:r>
              <a:rPr lang="fr-FR">
                <a:solidFill>
                  <a:srgbClr val="3AF3FB"/>
                </a:solidFill>
                <a:latin typeface="Arial Narrow" pitchFamily="34" charset="0"/>
              </a:rPr>
              <a:t>Réducteurs </a:t>
            </a:r>
          </a:p>
          <a:p>
            <a:pPr algn="ctr" eaLnBrk="1" hangingPunct="1"/>
            <a:r>
              <a:rPr lang="fr-FR">
                <a:solidFill>
                  <a:srgbClr val="3AF3FB"/>
                </a:solidFill>
                <a:latin typeface="Arial Narrow" pitchFamily="34" charset="0"/>
              </a:rPr>
              <a:t>et Engrenages</a:t>
            </a:r>
          </a:p>
        </p:txBody>
      </p:sp>
      <p:sp>
        <p:nvSpPr>
          <p:cNvPr id="19" name="ZoneTexte 18"/>
          <p:cNvSpPr txBox="1">
            <a:spLocks noChangeArrowheads="1"/>
          </p:cNvSpPr>
          <p:nvPr/>
        </p:nvSpPr>
        <p:spPr bwMode="auto">
          <a:xfrm>
            <a:off x="4852988" y="404813"/>
            <a:ext cx="3895725" cy="1323975"/>
          </a:xfrm>
          <a:prstGeom prst="rect">
            <a:avLst/>
          </a:prstGeom>
          <a:noFill/>
          <a:ln w="9525">
            <a:noFill/>
            <a:miter lim="800000"/>
            <a:headEnd/>
            <a:tailEnd/>
          </a:ln>
        </p:spPr>
        <p:txBody>
          <a:bodyPr>
            <a:spAutoFit/>
          </a:bodyPr>
          <a:lstStyle/>
          <a:p>
            <a:pPr eaLnBrk="1" hangingPunct="1"/>
            <a:r>
              <a:rPr lang="fr-FR" sz="2000" b="1">
                <a:solidFill>
                  <a:srgbClr val="3AF3FB"/>
                </a:solidFill>
                <a:latin typeface="Arial Narrow" pitchFamily="34" charset="0"/>
              </a:rPr>
              <a:t>Transmissions hydrauliques : </a:t>
            </a:r>
            <a:br>
              <a:rPr lang="fr-FR" sz="2000" b="1">
                <a:solidFill>
                  <a:srgbClr val="3AF3FB"/>
                </a:solidFill>
                <a:latin typeface="Arial Narrow" pitchFamily="34" charset="0"/>
              </a:rPr>
            </a:br>
            <a:r>
              <a:rPr lang="fr-FR" sz="2000">
                <a:solidFill>
                  <a:srgbClr val="3AF3FB"/>
                </a:solidFill>
                <a:latin typeface="Arial Narrow" pitchFamily="34" charset="0"/>
              </a:rPr>
              <a:t>elles</a:t>
            </a:r>
            <a:r>
              <a:rPr lang="fr-FR" sz="2000" b="1">
                <a:solidFill>
                  <a:srgbClr val="3AF3FB"/>
                </a:solidFill>
                <a:latin typeface="Arial Narrow" pitchFamily="34" charset="0"/>
              </a:rPr>
              <a:t> </a:t>
            </a:r>
            <a:r>
              <a:rPr lang="fr-FR" sz="2000">
                <a:solidFill>
                  <a:srgbClr val="3AF3FB"/>
                </a:solidFill>
                <a:latin typeface="Arial Narrow" pitchFamily="34" charset="0"/>
              </a:rPr>
              <a:t>consistent à créer un mouvement,  à déplacer une charge importante à l</a:t>
            </a:r>
            <a:r>
              <a:rPr lang="fr-FR" altLang="ja-JP" sz="2000">
                <a:solidFill>
                  <a:srgbClr val="3AF3FB"/>
                </a:solidFill>
                <a:latin typeface="Arial Narrow" pitchFamily="34" charset="0"/>
              </a:rPr>
              <a:t>’aide d’un fluide.</a:t>
            </a:r>
            <a:endParaRPr lang="fr-FR" sz="2000">
              <a:solidFill>
                <a:srgbClr val="3AF3FB"/>
              </a:solidFill>
              <a:latin typeface="Arial Narrow" pitchFamily="34" charset="0"/>
            </a:endParaRPr>
          </a:p>
        </p:txBody>
      </p:sp>
      <p:sp>
        <p:nvSpPr>
          <p:cNvPr id="15377" name="ZoneTexte 14"/>
          <p:cNvSpPr txBox="1">
            <a:spLocks noChangeArrowheads="1"/>
          </p:cNvSpPr>
          <p:nvPr/>
        </p:nvSpPr>
        <p:spPr bwMode="auto">
          <a:xfrm>
            <a:off x="890588" y="5878513"/>
            <a:ext cx="1974850" cy="646112"/>
          </a:xfrm>
          <a:prstGeom prst="rect">
            <a:avLst/>
          </a:prstGeom>
          <a:noFill/>
          <a:ln w="9525">
            <a:noFill/>
            <a:miter lim="800000"/>
            <a:headEnd/>
            <a:tailEnd/>
          </a:ln>
        </p:spPr>
        <p:txBody>
          <a:bodyPr wrap="none">
            <a:spAutoFit/>
          </a:bodyPr>
          <a:lstStyle/>
          <a:p>
            <a:pPr algn="ctr" eaLnBrk="1" hangingPunct="1"/>
            <a:r>
              <a:rPr lang="fr-FR">
                <a:solidFill>
                  <a:srgbClr val="3AF3FB"/>
                </a:solidFill>
                <a:latin typeface="Arial Narrow" pitchFamily="34" charset="0"/>
              </a:rPr>
              <a:t>Chaînes et </a:t>
            </a:r>
            <a:r>
              <a:rPr lang="fr-FR">
                <a:solidFill>
                  <a:srgbClr val="3AF3FB"/>
                </a:solidFill>
                <a:latin typeface="Arial" pitchFamily="34" charset="0"/>
                <a:cs typeface="Arial" pitchFamily="34" charset="0"/>
              </a:rPr>
              <a:t>É</a:t>
            </a:r>
            <a:r>
              <a:rPr lang="fr-FR">
                <a:solidFill>
                  <a:srgbClr val="3AF3FB"/>
                </a:solidFill>
                <a:latin typeface="Arial Narrow" pitchFamily="34" charset="0"/>
              </a:rPr>
              <a:t>léments</a:t>
            </a:r>
          </a:p>
          <a:p>
            <a:pPr algn="ctr" eaLnBrk="1" hangingPunct="1"/>
            <a:r>
              <a:rPr lang="fr-FR">
                <a:solidFill>
                  <a:srgbClr val="3AF3FB"/>
                </a:solidFill>
                <a:latin typeface="Arial Narrow" pitchFamily="34" charset="0"/>
              </a:rPr>
              <a:t>de transmissions</a:t>
            </a:r>
          </a:p>
        </p:txBody>
      </p:sp>
      <p:sp>
        <p:nvSpPr>
          <p:cNvPr id="28" name="ZoneTexte 27"/>
          <p:cNvSpPr txBox="1">
            <a:spLocks noChangeArrowheads="1"/>
          </p:cNvSpPr>
          <p:nvPr/>
        </p:nvSpPr>
        <p:spPr bwMode="auto">
          <a:xfrm>
            <a:off x="4852988" y="544513"/>
            <a:ext cx="4111625" cy="1016000"/>
          </a:xfrm>
          <a:prstGeom prst="rect">
            <a:avLst/>
          </a:prstGeom>
          <a:noFill/>
          <a:ln w="9525">
            <a:noFill/>
            <a:miter lim="800000"/>
            <a:headEnd/>
            <a:tailEnd/>
          </a:ln>
        </p:spPr>
        <p:txBody>
          <a:bodyPr>
            <a:spAutoFit/>
          </a:bodyPr>
          <a:lstStyle/>
          <a:p>
            <a:pPr eaLnBrk="1" hangingPunct="1"/>
            <a:r>
              <a:rPr lang="fr-FR" sz="2000" b="1">
                <a:solidFill>
                  <a:srgbClr val="3AF3FB"/>
                </a:solidFill>
                <a:latin typeface="Arial Narrow" pitchFamily="34" charset="0"/>
              </a:rPr>
              <a:t>Etanchéité : </a:t>
            </a:r>
          </a:p>
          <a:p>
            <a:pPr eaLnBrk="1" hangingPunct="1"/>
            <a:r>
              <a:rPr lang="fr-FR" sz="2000">
                <a:solidFill>
                  <a:srgbClr val="3AF3FB"/>
                </a:solidFill>
                <a:latin typeface="Arial Narrow" pitchFamily="34" charset="0"/>
              </a:rPr>
              <a:t>elle consiste à rendre un système mécanique étanche.</a:t>
            </a:r>
          </a:p>
        </p:txBody>
      </p:sp>
      <p:sp>
        <p:nvSpPr>
          <p:cNvPr id="20" name="ZoneTexte 19"/>
          <p:cNvSpPr txBox="1">
            <a:spLocks noChangeArrowheads="1"/>
          </p:cNvSpPr>
          <p:nvPr/>
        </p:nvSpPr>
        <p:spPr bwMode="auto">
          <a:xfrm>
            <a:off x="3841750" y="5876925"/>
            <a:ext cx="1398588" cy="646113"/>
          </a:xfrm>
          <a:prstGeom prst="rect">
            <a:avLst/>
          </a:prstGeom>
          <a:noFill/>
          <a:ln w="9525">
            <a:noFill/>
            <a:miter lim="800000"/>
            <a:headEnd/>
            <a:tailEnd/>
          </a:ln>
        </p:spPr>
        <p:txBody>
          <a:bodyPr wrap="none">
            <a:spAutoFit/>
          </a:bodyPr>
          <a:lstStyle/>
          <a:p>
            <a:pPr algn="ctr" eaLnBrk="1" hangingPunct="1"/>
            <a:r>
              <a:rPr lang="fr-FR">
                <a:solidFill>
                  <a:srgbClr val="3AF3FB"/>
                </a:solidFill>
                <a:latin typeface="Arial Narrow" pitchFamily="34" charset="0"/>
              </a:rPr>
              <a:t>Transmissions</a:t>
            </a:r>
          </a:p>
          <a:p>
            <a:pPr algn="ctr" eaLnBrk="1" hangingPunct="1"/>
            <a:r>
              <a:rPr lang="fr-FR">
                <a:solidFill>
                  <a:srgbClr val="3AF3FB"/>
                </a:solidFill>
                <a:latin typeface="Arial Narrow" pitchFamily="34" charset="0"/>
              </a:rPr>
              <a:t>Hydrauliques</a:t>
            </a:r>
          </a:p>
        </p:txBody>
      </p:sp>
      <p:sp>
        <p:nvSpPr>
          <p:cNvPr id="24" name="ZoneTexte 23"/>
          <p:cNvSpPr txBox="1">
            <a:spLocks noChangeArrowheads="1"/>
          </p:cNvSpPr>
          <p:nvPr/>
        </p:nvSpPr>
        <p:spPr bwMode="auto">
          <a:xfrm>
            <a:off x="6732588" y="5876925"/>
            <a:ext cx="1082675" cy="369888"/>
          </a:xfrm>
          <a:prstGeom prst="rect">
            <a:avLst/>
          </a:prstGeom>
          <a:noFill/>
          <a:ln w="9525">
            <a:noFill/>
            <a:miter lim="800000"/>
            <a:headEnd/>
            <a:tailEnd/>
          </a:ln>
        </p:spPr>
        <p:txBody>
          <a:bodyPr wrap="none">
            <a:spAutoFit/>
          </a:bodyPr>
          <a:lstStyle/>
          <a:p>
            <a:pPr eaLnBrk="1" hangingPunct="1"/>
            <a:r>
              <a:rPr lang="fr-FR">
                <a:solidFill>
                  <a:srgbClr val="3AF3FB"/>
                </a:solidFill>
                <a:latin typeface="Arial Narrow" pitchFamily="34" charset="0"/>
                <a:cs typeface="Arial" pitchFamily="34" charset="0"/>
              </a:rPr>
              <a:t>É</a:t>
            </a:r>
            <a:r>
              <a:rPr lang="fr-FR">
                <a:solidFill>
                  <a:srgbClr val="3AF3FB"/>
                </a:solidFill>
                <a:latin typeface="Arial Narrow" pitchFamily="34" charset="0"/>
              </a:rPr>
              <a:t>tanchéité</a:t>
            </a:r>
          </a:p>
        </p:txBody>
      </p:sp>
      <p:sp>
        <p:nvSpPr>
          <p:cNvPr id="31" name="Rogner un rectangle avec un coin diagonal 30"/>
          <p:cNvSpPr/>
          <p:nvPr/>
        </p:nvSpPr>
        <p:spPr>
          <a:xfrm>
            <a:off x="4738688" y="333375"/>
            <a:ext cx="4225925" cy="1439863"/>
          </a:xfrm>
          <a:prstGeom prst="snip2DiagRect">
            <a:avLst>
              <a:gd name="adj1" fmla="val 0"/>
              <a:gd name="adj2" fmla="val 8029"/>
            </a:avLst>
          </a:prstGeom>
          <a:noFill/>
          <a:ln w="6350">
            <a:solidFill>
              <a:srgbClr val="3AF3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p:tgtEl>
                                          <p:spTgt spid="19"/>
                                        </p:tgtEl>
                                        <p:attrNameLst>
                                          <p:attrName>ppt_x</p:attrName>
                                        </p:attrNameLst>
                                      </p:cBhvr>
                                      <p:tavLst>
                                        <p:tav tm="0">
                                          <p:val>
                                            <p:strVal val="#ppt_x-#ppt_w*1.125000"/>
                                          </p:val>
                                        </p:tav>
                                        <p:tav tm="100000">
                                          <p:val>
                                            <p:strVal val="#ppt_x"/>
                                          </p:val>
                                        </p:tav>
                                      </p:tavLst>
                                    </p:anim>
                                    <p:animEffect transition="in" filter="wipe(right)">
                                      <p:cBhvr>
                                        <p:cTn id="8" dur="1000"/>
                                        <p:tgtEl>
                                          <p:spTgt spid="19"/>
                                        </p:tgtEl>
                                      </p:cBhvr>
                                    </p:animEffect>
                                  </p:childTnLst>
                                </p:cTn>
                              </p:par>
                              <p:par>
                                <p:cTn id="9" presetID="1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p:tgtEl>
                                          <p:spTgt spid="22"/>
                                        </p:tgtEl>
                                        <p:attrNameLst>
                                          <p:attrName>ppt_x</p:attrName>
                                        </p:attrNameLst>
                                      </p:cBhvr>
                                      <p:tavLst>
                                        <p:tav tm="0">
                                          <p:val>
                                            <p:strVal val="#ppt_x-#ppt_w*1.125000"/>
                                          </p:val>
                                        </p:tav>
                                        <p:tav tm="100000">
                                          <p:val>
                                            <p:strVal val="#ppt_x"/>
                                          </p:val>
                                        </p:tav>
                                      </p:tavLst>
                                    </p:anim>
                                    <p:animEffect transition="in" filter="wipe(right)">
                                      <p:cBhvr>
                                        <p:cTn id="12" dur="1000"/>
                                        <p:tgtEl>
                                          <p:spTgt spid="22"/>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p:tgtEl>
                                          <p:spTgt spid="20"/>
                                        </p:tgtEl>
                                        <p:attrNameLst>
                                          <p:attrName>ppt_x</p:attrName>
                                        </p:attrNameLst>
                                      </p:cBhvr>
                                      <p:tavLst>
                                        <p:tav tm="0">
                                          <p:val>
                                            <p:strVal val="#ppt_x-#ppt_w*1.125000"/>
                                          </p:val>
                                        </p:tav>
                                        <p:tav tm="100000">
                                          <p:val>
                                            <p:strVal val="#ppt_x"/>
                                          </p:val>
                                        </p:tav>
                                      </p:tavLst>
                                    </p:anim>
                                    <p:animEffect transition="in" filter="wipe(right)">
                                      <p:cBhvr>
                                        <p:cTn id="16" dur="10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xit" presetSubtype="8" fill="hold" nodeType="clickEffect">
                                  <p:stCondLst>
                                    <p:cond delay="0"/>
                                  </p:stCondLst>
                                  <p:childTnLst>
                                    <p:anim calcmode="lin" valueType="num">
                                      <p:cBhvr additive="base">
                                        <p:cTn id="20" dur="1000"/>
                                        <p:tgtEl>
                                          <p:spTgt spid="22"/>
                                        </p:tgtEl>
                                        <p:attrNameLst>
                                          <p:attrName>ppt_x</p:attrName>
                                        </p:attrNameLst>
                                      </p:cBhvr>
                                      <p:tavLst>
                                        <p:tav tm="0">
                                          <p:val>
                                            <p:strVal val="#ppt_x"/>
                                          </p:val>
                                        </p:tav>
                                        <p:tav tm="100000">
                                          <p:val>
                                            <p:strVal val="#ppt_x-#ppt_w*1.125000"/>
                                          </p:val>
                                        </p:tav>
                                      </p:tavLst>
                                    </p:anim>
                                    <p:animEffect transition="out" filter="wipe(left)">
                                      <p:cBhvr>
                                        <p:cTn id="21" dur="1000"/>
                                        <p:tgtEl>
                                          <p:spTgt spid="22"/>
                                        </p:tgtEl>
                                      </p:cBhvr>
                                    </p:animEffect>
                                    <p:set>
                                      <p:cBhvr>
                                        <p:cTn id="22" dur="1" fill="hold">
                                          <p:stCondLst>
                                            <p:cond delay="999"/>
                                          </p:stCondLst>
                                        </p:cTn>
                                        <p:tgtEl>
                                          <p:spTgt spid="22"/>
                                        </p:tgtEl>
                                        <p:attrNameLst>
                                          <p:attrName>style.visibility</p:attrName>
                                        </p:attrNameLst>
                                      </p:cBhvr>
                                      <p:to>
                                        <p:strVal val="hidden"/>
                                      </p:to>
                                    </p:set>
                                  </p:childTnLst>
                                </p:cTn>
                              </p:par>
                              <p:par>
                                <p:cTn id="23" presetID="12" presetClass="entr" presetSubtype="8"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1000"/>
                                        <p:tgtEl>
                                          <p:spTgt spid="30"/>
                                        </p:tgtEl>
                                        <p:attrNameLst>
                                          <p:attrName>ppt_x</p:attrName>
                                        </p:attrNameLst>
                                      </p:cBhvr>
                                      <p:tavLst>
                                        <p:tav tm="0">
                                          <p:val>
                                            <p:strVal val="#ppt_x-#ppt_w*1.125000"/>
                                          </p:val>
                                        </p:tav>
                                        <p:tav tm="100000">
                                          <p:val>
                                            <p:strVal val="#ppt_x"/>
                                          </p:val>
                                        </p:tav>
                                      </p:tavLst>
                                    </p:anim>
                                    <p:animEffect transition="in" filter="wipe(right)">
                                      <p:cBhvr>
                                        <p:cTn id="26" dur="1000"/>
                                        <p:tgtEl>
                                          <p:spTgt spid="3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xit" presetSubtype="8" fill="hold" grpId="1" nodeType="clickEffect">
                                  <p:stCondLst>
                                    <p:cond delay="0"/>
                                  </p:stCondLst>
                                  <p:childTnLst>
                                    <p:anim calcmode="lin" valueType="num">
                                      <p:cBhvr additive="base">
                                        <p:cTn id="30" dur="1000"/>
                                        <p:tgtEl>
                                          <p:spTgt spid="19"/>
                                        </p:tgtEl>
                                        <p:attrNameLst>
                                          <p:attrName>ppt_x</p:attrName>
                                        </p:attrNameLst>
                                      </p:cBhvr>
                                      <p:tavLst>
                                        <p:tav tm="0">
                                          <p:val>
                                            <p:strVal val="#ppt_x"/>
                                          </p:val>
                                        </p:tav>
                                        <p:tav tm="100000">
                                          <p:val>
                                            <p:strVal val="#ppt_x-#ppt_w*1.125000"/>
                                          </p:val>
                                        </p:tav>
                                      </p:tavLst>
                                    </p:anim>
                                    <p:animEffect transition="out" filter="wipe(left)">
                                      <p:cBhvr>
                                        <p:cTn id="31" dur="1000"/>
                                        <p:tgtEl>
                                          <p:spTgt spid="19"/>
                                        </p:tgtEl>
                                      </p:cBhvr>
                                    </p:animEffect>
                                    <p:set>
                                      <p:cBhvr>
                                        <p:cTn id="32" dur="1" fill="hold">
                                          <p:stCondLst>
                                            <p:cond delay="999"/>
                                          </p:stCondLst>
                                        </p:cTn>
                                        <p:tgtEl>
                                          <p:spTgt spid="19"/>
                                        </p:tgtEl>
                                        <p:attrNameLst>
                                          <p:attrName>style.visibility</p:attrName>
                                        </p:attrNameLst>
                                      </p:cBhvr>
                                      <p:to>
                                        <p:strVal val="hidden"/>
                                      </p:to>
                                    </p:set>
                                  </p:childTnLst>
                                </p:cTn>
                              </p:par>
                            </p:childTnLst>
                          </p:cTn>
                        </p:par>
                        <p:par>
                          <p:cTn id="33" fill="hold" nodeType="afterGroup">
                            <p:stCondLst>
                              <p:cond delay="1000"/>
                            </p:stCondLst>
                            <p:childTnLst>
                              <p:par>
                                <p:cTn id="34" presetID="12" presetClass="entr" presetSubtype="8"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1000"/>
                                        <p:tgtEl>
                                          <p:spTgt spid="28"/>
                                        </p:tgtEl>
                                        <p:attrNameLst>
                                          <p:attrName>ppt_x</p:attrName>
                                        </p:attrNameLst>
                                      </p:cBhvr>
                                      <p:tavLst>
                                        <p:tav tm="0">
                                          <p:val>
                                            <p:strVal val="#ppt_x-#ppt_w*1.125000"/>
                                          </p:val>
                                        </p:tav>
                                        <p:tav tm="100000">
                                          <p:val>
                                            <p:strVal val="#ppt_x"/>
                                          </p:val>
                                        </p:tav>
                                      </p:tavLst>
                                    </p:anim>
                                    <p:animEffect transition="in" filter="wipe(right)">
                                      <p:cBhvr>
                                        <p:cTn id="37" dur="1000"/>
                                        <p:tgtEl>
                                          <p:spTgt spid="28"/>
                                        </p:tgtEl>
                                      </p:cBhvr>
                                    </p:animEffect>
                                  </p:childTnLst>
                                </p:cTn>
                              </p:par>
                              <p:par>
                                <p:cTn id="38" presetID="12" presetClass="entr" presetSubtype="8"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1000"/>
                                        <p:tgtEl>
                                          <p:spTgt spid="27"/>
                                        </p:tgtEl>
                                        <p:attrNameLst>
                                          <p:attrName>ppt_x</p:attrName>
                                        </p:attrNameLst>
                                      </p:cBhvr>
                                      <p:tavLst>
                                        <p:tav tm="0">
                                          <p:val>
                                            <p:strVal val="#ppt_x-#ppt_w*1.125000"/>
                                          </p:val>
                                        </p:tav>
                                        <p:tav tm="100000">
                                          <p:val>
                                            <p:strVal val="#ppt_x"/>
                                          </p:val>
                                        </p:tav>
                                      </p:tavLst>
                                    </p:anim>
                                    <p:animEffect transition="in" filter="wipe(right)">
                                      <p:cBhvr>
                                        <p:cTn id="41" dur="1000"/>
                                        <p:tgtEl>
                                          <p:spTgt spid="27"/>
                                        </p:tgtEl>
                                      </p:cBhvr>
                                    </p:animEffect>
                                  </p:childTnLst>
                                </p:cTn>
                              </p:par>
                              <p:par>
                                <p:cTn id="42" presetID="12" presetClass="entr" presetSubtype="8"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1000"/>
                                        <p:tgtEl>
                                          <p:spTgt spid="24"/>
                                        </p:tgtEl>
                                        <p:attrNameLst>
                                          <p:attrName>ppt_x</p:attrName>
                                        </p:attrNameLst>
                                      </p:cBhvr>
                                      <p:tavLst>
                                        <p:tav tm="0">
                                          <p:val>
                                            <p:strVal val="#ppt_x-#ppt_w*1.125000"/>
                                          </p:val>
                                        </p:tav>
                                        <p:tav tm="100000">
                                          <p:val>
                                            <p:strVal val="#ppt_x"/>
                                          </p:val>
                                        </p:tav>
                                      </p:tavLst>
                                    </p:anim>
                                    <p:animEffect transition="in" filter="wipe(right)">
                                      <p:cBhvr>
                                        <p:cTn id="45" dur="1000"/>
                                        <p:tgtEl>
                                          <p:spTgt spid="2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2" presetClass="exit" presetSubtype="8" fill="hold" nodeType="clickEffect">
                                  <p:stCondLst>
                                    <p:cond delay="0"/>
                                  </p:stCondLst>
                                  <p:childTnLst>
                                    <p:anim calcmode="lin" valueType="num">
                                      <p:cBhvr additive="base">
                                        <p:cTn id="49" dur="1000"/>
                                        <p:tgtEl>
                                          <p:spTgt spid="27"/>
                                        </p:tgtEl>
                                        <p:attrNameLst>
                                          <p:attrName>ppt_x</p:attrName>
                                        </p:attrNameLst>
                                      </p:cBhvr>
                                      <p:tavLst>
                                        <p:tav tm="0">
                                          <p:val>
                                            <p:strVal val="#ppt_x"/>
                                          </p:val>
                                        </p:tav>
                                        <p:tav tm="100000">
                                          <p:val>
                                            <p:strVal val="#ppt_x-#ppt_w*1.125000"/>
                                          </p:val>
                                        </p:tav>
                                      </p:tavLst>
                                    </p:anim>
                                    <p:animEffect transition="out" filter="wipe(left)">
                                      <p:cBhvr>
                                        <p:cTn id="50" dur="1000"/>
                                        <p:tgtEl>
                                          <p:spTgt spid="27"/>
                                        </p:tgtEl>
                                      </p:cBhvr>
                                    </p:animEffect>
                                    <p:set>
                                      <p:cBhvr>
                                        <p:cTn id="51" dur="1" fill="hold">
                                          <p:stCondLst>
                                            <p:cond delay="999"/>
                                          </p:stCondLst>
                                        </p:cTn>
                                        <p:tgtEl>
                                          <p:spTgt spid="27"/>
                                        </p:tgtEl>
                                        <p:attrNameLst>
                                          <p:attrName>style.visibility</p:attrName>
                                        </p:attrNameLst>
                                      </p:cBhvr>
                                      <p:to>
                                        <p:strVal val="hidden"/>
                                      </p:to>
                                    </p:set>
                                  </p:childTnLst>
                                </p:cTn>
                              </p:par>
                              <p:par>
                                <p:cTn id="52" presetID="12" presetClass="entr" presetSubtype="8"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1000"/>
                                        <p:tgtEl>
                                          <p:spTgt spid="32"/>
                                        </p:tgtEl>
                                        <p:attrNameLst>
                                          <p:attrName>ppt_x</p:attrName>
                                        </p:attrNameLst>
                                      </p:cBhvr>
                                      <p:tavLst>
                                        <p:tav tm="0">
                                          <p:val>
                                            <p:strVal val="#ppt_x-#ppt_w*1.125000"/>
                                          </p:val>
                                        </p:tav>
                                        <p:tav tm="100000">
                                          <p:val>
                                            <p:strVal val="#ppt_x"/>
                                          </p:val>
                                        </p:tav>
                                      </p:tavLst>
                                    </p:anim>
                                    <p:animEffect transition="in" filter="wipe(right)">
                                      <p:cBhvr>
                                        <p:cTn id="55" dur="1000"/>
                                        <p:tgtEl>
                                          <p:spTgt spid="3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2" presetClass="exit" presetSubtype="8" fill="hold" grpId="1" nodeType="clickEffect">
                                  <p:stCondLst>
                                    <p:cond delay="0"/>
                                  </p:stCondLst>
                                  <p:childTnLst>
                                    <p:anim calcmode="lin" valueType="num">
                                      <p:cBhvr additive="base">
                                        <p:cTn id="59" dur="1000"/>
                                        <p:tgtEl>
                                          <p:spTgt spid="28"/>
                                        </p:tgtEl>
                                        <p:attrNameLst>
                                          <p:attrName>ppt_x</p:attrName>
                                        </p:attrNameLst>
                                      </p:cBhvr>
                                      <p:tavLst>
                                        <p:tav tm="0">
                                          <p:val>
                                            <p:strVal val="#ppt_x"/>
                                          </p:val>
                                        </p:tav>
                                        <p:tav tm="100000">
                                          <p:val>
                                            <p:strVal val="#ppt_x-#ppt_w*1.125000"/>
                                          </p:val>
                                        </p:tav>
                                      </p:tavLst>
                                    </p:anim>
                                    <p:animEffect transition="out" filter="wipe(left)">
                                      <p:cBhvr>
                                        <p:cTn id="60" dur="1000"/>
                                        <p:tgtEl>
                                          <p:spTgt spid="28"/>
                                        </p:tgtEl>
                                      </p:cBhvr>
                                    </p:animEffect>
                                    <p:set>
                                      <p:cBhvr>
                                        <p:cTn id="61" dur="1" fill="hold">
                                          <p:stCondLst>
                                            <p:cond delay="999"/>
                                          </p:stCondLst>
                                        </p:cTn>
                                        <p:tgtEl>
                                          <p:spTgt spid="28"/>
                                        </p:tgtEl>
                                        <p:attrNameLst>
                                          <p:attrName>style.visibility</p:attrName>
                                        </p:attrNameLst>
                                      </p:cBhvr>
                                      <p:to>
                                        <p:strVal val="hidden"/>
                                      </p:to>
                                    </p:set>
                                  </p:childTnLst>
                                </p:cTn>
                              </p:par>
                            </p:childTnLst>
                          </p:cTn>
                        </p:par>
                        <p:par>
                          <p:cTn id="62" fill="hold" nodeType="afterGroup">
                            <p:stCondLst>
                              <p:cond delay="1000"/>
                            </p:stCondLst>
                            <p:childTnLst>
                              <p:par>
                                <p:cTn id="63" presetID="12" presetClass="entr" presetSubtype="8"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1000"/>
                                        <p:tgtEl>
                                          <p:spTgt spid="23"/>
                                        </p:tgtEl>
                                        <p:attrNameLst>
                                          <p:attrName>ppt_x</p:attrName>
                                        </p:attrNameLst>
                                      </p:cBhvr>
                                      <p:tavLst>
                                        <p:tav tm="0">
                                          <p:val>
                                            <p:strVal val="#ppt_x-#ppt_w*1.125000"/>
                                          </p:val>
                                        </p:tav>
                                        <p:tav tm="100000">
                                          <p:val>
                                            <p:strVal val="#ppt_x"/>
                                          </p:val>
                                        </p:tav>
                                      </p:tavLst>
                                    </p:anim>
                                    <p:animEffect transition="in" filter="wipe(right)">
                                      <p:cBhvr>
                                        <p:cTn id="66" dur="1000"/>
                                        <p:tgtEl>
                                          <p:spTgt spid="23"/>
                                        </p:tgtEl>
                                      </p:cBhvr>
                                    </p:animEffect>
                                  </p:childTnLst>
                                </p:cTn>
                              </p:par>
                              <p:par>
                                <p:cTn id="67" presetID="10" presetClass="exit" presetSubtype="0" fill="hold" nodeType="withEffect">
                                  <p:stCondLst>
                                    <p:cond delay="0"/>
                                  </p:stCondLst>
                                  <p:childTnLst>
                                    <p:animEffect transition="out" filter="fade">
                                      <p:cBhvr>
                                        <p:cTn id="68" dur="1000"/>
                                        <p:tgtEl>
                                          <p:spTgt spid="31"/>
                                        </p:tgtEl>
                                      </p:cBhvr>
                                    </p:animEffect>
                                    <p:set>
                                      <p:cBhvr>
                                        <p:cTn id="69" dur="1" fill="hold">
                                          <p:stCondLst>
                                            <p:cond delay="9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9" grpId="0"/>
      <p:bldP spid="19" grpId="1"/>
      <p:bldP spid="28" grpId="0"/>
      <p:bldP spid="28" grpId="1"/>
      <p:bldP spid="20"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2"/>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15" name="ZoneTexte 14"/>
          <p:cNvSpPr txBox="1"/>
          <p:nvPr/>
        </p:nvSpPr>
        <p:spPr>
          <a:xfrm>
            <a:off x="0" y="1"/>
            <a:ext cx="9720064" cy="1354217"/>
          </a:xfrm>
          <a:prstGeom prst="rect">
            <a:avLst/>
          </a:prstGeom>
          <a:solidFill>
            <a:srgbClr val="74D8E2"/>
          </a:solidFill>
        </p:spPr>
        <p:txBody>
          <a:bodyPr wrap="square" rtlCol="0">
            <a:spAutoFit/>
          </a:bodyPr>
          <a:lstStyle/>
          <a:p>
            <a:endParaRPr lang="fr-FR" dirty="0" smtClean="0"/>
          </a:p>
          <a:p>
            <a:pPr algn="ctr"/>
            <a:r>
              <a:rPr lang="fr-FR" sz="3200" b="1" dirty="0" smtClean="0">
                <a:solidFill>
                  <a:schemeClr val="tx2">
                    <a:lumMod val="75000"/>
                  </a:schemeClr>
                </a:solidFill>
              </a:rPr>
              <a:t>Quels sont les métiers dans une entreprise de la Mécatronique ?</a:t>
            </a:r>
            <a:endParaRPr lang="fr-FR" sz="3200" dirty="0">
              <a:solidFill>
                <a:schemeClr val="tx2">
                  <a:lumMod val="75000"/>
                </a:schemeClr>
              </a:solidFill>
            </a:endParaRPr>
          </a:p>
        </p:txBody>
      </p:sp>
      <p:pic>
        <p:nvPicPr>
          <p:cNvPr id="9" name="Picture 2" descr="P:\communication\ACTIONS JEUNES\GUIDE DES METIERS\guide metier 2013\schema_Page_1.jpg"/>
          <p:cNvPicPr>
            <a:picLocks noChangeAspect="1" noChangeArrowheads="1"/>
          </p:cNvPicPr>
          <p:nvPr/>
        </p:nvPicPr>
        <p:blipFill>
          <a:blip r:embed="rId4" cstate="print"/>
          <a:srcRect l="8649" t="7167" r="64211" b="6511"/>
          <a:stretch>
            <a:fillRect/>
          </a:stretch>
        </p:blipFill>
        <p:spPr bwMode="auto">
          <a:xfrm>
            <a:off x="898089" y="1340768"/>
            <a:ext cx="1225639" cy="5517232"/>
          </a:xfrm>
          <a:prstGeom prst="rect">
            <a:avLst/>
          </a:prstGeom>
          <a:noFill/>
          <a:ln w="9525">
            <a:noFill/>
            <a:miter lim="800000"/>
            <a:headEnd/>
            <a:tailEnd/>
          </a:ln>
        </p:spPr>
      </p:pic>
      <p:pic>
        <p:nvPicPr>
          <p:cNvPr id="10" name="Picture 2" descr="P:\communication\ACTIONS JEUNES\GUIDE DES METIERS\guide metier 2013\schema_Page_1.jpg"/>
          <p:cNvPicPr>
            <a:picLocks noChangeAspect="1" noChangeArrowheads="1"/>
          </p:cNvPicPr>
          <p:nvPr/>
        </p:nvPicPr>
        <p:blipFill>
          <a:blip r:embed="rId4" cstate="print"/>
          <a:srcRect l="64868" t="7167" r="6053" b="6511"/>
          <a:stretch>
            <a:fillRect/>
          </a:stretch>
        </p:blipFill>
        <p:spPr bwMode="auto">
          <a:xfrm>
            <a:off x="7507378" y="1340768"/>
            <a:ext cx="1313094" cy="5517232"/>
          </a:xfrm>
          <a:prstGeom prst="rect">
            <a:avLst/>
          </a:prstGeom>
          <a:noFill/>
          <a:ln w="9525">
            <a:noFill/>
            <a:miter lim="800000"/>
            <a:headEnd/>
            <a:tailEnd/>
          </a:ln>
        </p:spPr>
      </p:pic>
      <p:pic>
        <p:nvPicPr>
          <p:cNvPr id="11" name="Picture 2" descr="P:\communication\ACTIONS JEUNES\GUIDE DES METIERS\guide metier 2013\schema_Page_1.jpg"/>
          <p:cNvPicPr>
            <a:picLocks noChangeAspect="1" noChangeArrowheads="1"/>
          </p:cNvPicPr>
          <p:nvPr/>
        </p:nvPicPr>
        <p:blipFill>
          <a:blip r:embed="rId4" cstate="print"/>
          <a:srcRect l="33292" t="50407" r="35393" b="32201"/>
          <a:stretch>
            <a:fillRect/>
          </a:stretch>
        </p:blipFill>
        <p:spPr bwMode="auto">
          <a:xfrm>
            <a:off x="3779912" y="3156745"/>
            <a:ext cx="1996537" cy="1568399"/>
          </a:xfrm>
          <a:prstGeom prst="rect">
            <a:avLst/>
          </a:prstGeom>
          <a:noFill/>
          <a:ln w="9525">
            <a:noFill/>
            <a:miter lim="800000"/>
            <a:headEnd/>
            <a:tailEnd/>
          </a:ln>
        </p:spPr>
      </p:pic>
      <p:sp>
        <p:nvSpPr>
          <p:cNvPr id="12" name="ZoneTexte 13"/>
          <p:cNvSpPr txBox="1">
            <a:spLocks noChangeArrowheads="1"/>
          </p:cNvSpPr>
          <p:nvPr/>
        </p:nvSpPr>
        <p:spPr bwMode="auto">
          <a:xfrm>
            <a:off x="0" y="1804754"/>
            <a:ext cx="9684568" cy="400110"/>
          </a:xfrm>
          <a:prstGeom prst="rect">
            <a:avLst/>
          </a:prstGeom>
          <a:noFill/>
          <a:ln w="9525">
            <a:noFill/>
            <a:miter lim="800000"/>
            <a:headEnd/>
            <a:tailEnd/>
          </a:ln>
        </p:spPr>
        <p:txBody>
          <a:bodyPr wrap="square">
            <a:spAutoFit/>
          </a:bodyPr>
          <a:lstStyle/>
          <a:p>
            <a:pPr algn="ctr"/>
            <a:r>
              <a:rPr lang="fr-FR" sz="2000" b="1" dirty="0">
                <a:solidFill>
                  <a:srgbClr val="33C6D5"/>
                </a:solidFill>
              </a:rPr>
              <a:t>On peut identifier 5 grandes familles de métiers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 2"/>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9" name="Rectangle à coins arrondis 8"/>
          <p:cNvSpPr>
            <a:spLocks noChangeArrowheads="1"/>
          </p:cNvSpPr>
          <p:nvPr/>
        </p:nvSpPr>
        <p:spPr bwMode="auto">
          <a:xfrm>
            <a:off x="684213" y="1898650"/>
            <a:ext cx="2951162" cy="2447925"/>
          </a:xfrm>
          <a:prstGeom prst="roundRect">
            <a:avLst>
              <a:gd name="adj" fmla="val 0"/>
            </a:avLst>
          </a:prstGeom>
          <a:noFill/>
          <a:ln>
            <a:noFill/>
          </a:ln>
          <a:effectLst>
            <a:outerShdw blurRad="40000" dist="23000" dir="5400000" rotWithShape="0">
              <a:srgbClr val="808080">
                <a:alpha val="34998"/>
              </a:srgbClr>
            </a:outerShdw>
          </a:effectLst>
          <a:extLst/>
        </p:spPr>
        <p:txBody>
          <a:bodyPr lIns="108000" rIns="360000" anchor="ctr"/>
          <a:lstStyle/>
          <a:p>
            <a:pPr eaLnBrk="1" hangingPunct="1">
              <a:defRPr/>
            </a:pPr>
            <a:r>
              <a:rPr lang="fr-FR" sz="2000" dirty="0">
                <a:solidFill>
                  <a:srgbClr val="3AF3FB"/>
                </a:solidFill>
                <a:latin typeface="Arial Narrow" pitchFamily="34" charset="0"/>
              </a:rPr>
              <a:t>C</a:t>
            </a:r>
            <a:r>
              <a:rPr lang="fr-FR" altLang="ja-JP" sz="2000" dirty="0">
                <a:solidFill>
                  <a:srgbClr val="3AF3FB"/>
                </a:solidFill>
                <a:latin typeface="Arial Narrow" pitchFamily="34" charset="0"/>
              </a:rPr>
              <a:t>’est en quelque sorte un chef d’orchestre capable de faire travailler ensemble les spécialistes de chaque technologie et d’avoir une vue globale des choses.</a:t>
            </a:r>
            <a:endParaRPr lang="fr-FR" sz="2000" dirty="0">
              <a:solidFill>
                <a:srgbClr val="3AF3FB"/>
              </a:solidFill>
              <a:latin typeface="Arial Narrow" pitchFamily="34" charset="0"/>
            </a:endParaRPr>
          </a:p>
        </p:txBody>
      </p:sp>
      <p:sp>
        <p:nvSpPr>
          <p:cNvPr id="6" name="Rogner un rectangle avec un coin diagonal 5"/>
          <p:cNvSpPr/>
          <p:nvPr/>
        </p:nvSpPr>
        <p:spPr>
          <a:xfrm>
            <a:off x="539750" y="1804988"/>
            <a:ext cx="2867025" cy="2624137"/>
          </a:xfrm>
          <a:prstGeom prst="snip2DiagRect">
            <a:avLst>
              <a:gd name="adj1" fmla="val 0"/>
              <a:gd name="adj2" fmla="val 8029"/>
            </a:avLst>
          </a:prstGeom>
          <a:noFill/>
          <a:ln w="6350">
            <a:solidFill>
              <a:srgbClr val="3AF3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p:tgtEl>
                                          <p:spTgt spid="9"/>
                                        </p:tgtEl>
                                        <p:attrNameLst>
                                          <p:attrName>ppt_x</p:attrName>
                                        </p:attrNameLst>
                                      </p:cBhvr>
                                      <p:tavLst>
                                        <p:tav tm="0">
                                          <p:val>
                                            <p:strVal val="#ppt_x-#ppt_w*1.125000"/>
                                          </p:val>
                                        </p:tav>
                                        <p:tav tm="100000">
                                          <p:val>
                                            <p:strVal val="#ppt_x"/>
                                          </p:val>
                                        </p:tav>
                                      </p:tavLst>
                                    </p:anim>
                                    <p:animEffect transition="in" filter="wipe(right)">
                                      <p:cBhvr>
                                        <p:cTn id="8" dur="1000"/>
                                        <p:tgtEl>
                                          <p:spTgt spid="9"/>
                                        </p:tgtEl>
                                      </p:cBhvr>
                                    </p:animEffect>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 1"/>
          <p:cNvPicPr>
            <a:picLocks noChangeAspect="1"/>
          </p:cNvPicPr>
          <p:nvPr/>
        </p:nvPicPr>
        <p:blipFill>
          <a:blip r:embed="rId3" cstate="print"/>
          <a:srcRect/>
          <a:stretch>
            <a:fillRect/>
          </a:stretch>
        </p:blipFill>
        <p:spPr bwMode="auto">
          <a:xfrm>
            <a:off x="-6350" y="0"/>
            <a:ext cx="9704388" cy="6858000"/>
          </a:xfrm>
          <a:prstGeom prst="rect">
            <a:avLst/>
          </a:prstGeom>
          <a:noFill/>
          <a:ln w="9525">
            <a:noFill/>
            <a:miter lim="800000"/>
            <a:headEnd/>
            <a:tailEnd/>
          </a:ln>
        </p:spPr>
      </p:pic>
      <p:sp>
        <p:nvSpPr>
          <p:cNvPr id="12" name="Arrondir un rectangle avec un coin du même côté 11"/>
          <p:cNvSpPr/>
          <p:nvPr/>
        </p:nvSpPr>
        <p:spPr>
          <a:xfrm rot="5400000">
            <a:off x="1979535" y="-789904"/>
            <a:ext cx="864097" cy="3973313"/>
          </a:xfrm>
          <a:prstGeom prst="round2SameRect">
            <a:avLst/>
          </a:prstGeom>
          <a:noFill/>
          <a:ln>
            <a:noFill/>
          </a:ln>
        </p:spPr>
        <p:style>
          <a:lnRef idx="1">
            <a:schemeClr val="accent1"/>
          </a:lnRef>
          <a:fillRef idx="3">
            <a:schemeClr val="accent1"/>
          </a:fillRef>
          <a:effectRef idx="2">
            <a:schemeClr val="accent1"/>
          </a:effectRef>
          <a:fontRef idx="minor">
            <a:schemeClr val="lt1"/>
          </a:fontRef>
        </p:style>
        <p:txBody>
          <a:bodyPr vert="vert270" lIns="0" rIns="0" bIns="140400" anchor="ctr"/>
          <a:lstStyle/>
          <a:p>
            <a:pPr eaLnBrk="1" fontAlgn="auto" hangingPunct="1">
              <a:spcBef>
                <a:spcPts val="0"/>
              </a:spcBef>
              <a:spcAft>
                <a:spcPts val="0"/>
              </a:spcAft>
              <a:defRPr/>
            </a:pPr>
            <a:r>
              <a:rPr lang="fr-FR" sz="2000" dirty="0">
                <a:solidFill>
                  <a:srgbClr val="3AF3FB"/>
                </a:solidFill>
                <a:latin typeface="Arial Narrow"/>
                <a:cs typeface="Arial Narrow"/>
              </a:rPr>
              <a:t>Ingénieur (calcul / simulation, mécatronique, projet, recherche et développement), dessinateur…</a:t>
            </a:r>
          </a:p>
        </p:txBody>
      </p:sp>
      <p:sp>
        <p:nvSpPr>
          <p:cNvPr id="13" name="Rectangle 12"/>
          <p:cNvSpPr>
            <a:spLocks noChangeArrowheads="1"/>
          </p:cNvSpPr>
          <p:nvPr/>
        </p:nvSpPr>
        <p:spPr bwMode="auto">
          <a:xfrm>
            <a:off x="798513" y="3213100"/>
            <a:ext cx="3227387" cy="3168650"/>
          </a:xfrm>
          <a:prstGeom prst="rect">
            <a:avLst/>
          </a:prstGeom>
          <a:noFill/>
          <a:ln>
            <a:noFill/>
          </a:ln>
          <a:effectLst>
            <a:outerShdw blurRad="40000" dist="23000" dir="5400000" rotWithShape="0">
              <a:srgbClr val="808080">
                <a:alpha val="34998"/>
              </a:srgbClr>
            </a:outerShdw>
          </a:effectLst>
          <a:extLst/>
        </p:spPr>
        <p:txBody>
          <a:bodyPr anchor="ctr"/>
          <a:lstStyle/>
          <a:p>
            <a:pPr eaLnBrk="1" hangingPunct="1">
              <a:lnSpc>
                <a:spcPct val="120000"/>
              </a:lnSpc>
              <a:defRPr/>
            </a:pPr>
            <a:r>
              <a:rPr lang="fr-FR" sz="2000" dirty="0">
                <a:solidFill>
                  <a:srgbClr val="3AF3FB"/>
                </a:solidFill>
                <a:latin typeface="Arial Narrow" pitchFamily="34" charset="0"/>
                <a:ea typeface="ヒラギノ角ゴ Pro W3" charset="-128"/>
              </a:rPr>
              <a:t>« Je partage mon temps de travail entre des calculs théoriques et des simulations numériques sur des produits nouveaux ou existants, et des essais en réel sur des bancs de test et d</a:t>
            </a:r>
            <a:r>
              <a:rPr lang="fr-FR" altLang="fr-FR" sz="2000" dirty="0">
                <a:solidFill>
                  <a:srgbClr val="3AF3FB"/>
                </a:solidFill>
                <a:latin typeface="Arial Narrow" pitchFamily="34" charset="0"/>
                <a:ea typeface="ヒラギノ角ゴ Pro W3" charset="-128"/>
              </a:rPr>
              <a:t>’</a:t>
            </a:r>
            <a:r>
              <a:rPr lang="fr-FR" sz="2000" dirty="0">
                <a:solidFill>
                  <a:srgbClr val="3AF3FB"/>
                </a:solidFill>
                <a:latin typeface="Arial Narrow" pitchFamily="34" charset="0"/>
                <a:ea typeface="ヒラギノ角ゴ Pro W3" charset="-128"/>
              </a:rPr>
              <a:t>épreuve. »</a:t>
            </a:r>
          </a:p>
        </p:txBody>
      </p:sp>
      <p:sp>
        <p:nvSpPr>
          <p:cNvPr id="14" name="Rectangle 13"/>
          <p:cNvSpPr>
            <a:spLocks noChangeArrowheads="1"/>
          </p:cNvSpPr>
          <p:nvPr/>
        </p:nvSpPr>
        <p:spPr bwMode="auto">
          <a:xfrm>
            <a:off x="798513" y="2384425"/>
            <a:ext cx="3227387" cy="1044575"/>
          </a:xfrm>
          <a:prstGeom prst="rect">
            <a:avLst/>
          </a:prstGeom>
          <a:noFill/>
          <a:ln>
            <a:noFill/>
          </a:ln>
          <a:effectLst>
            <a:outerShdw blurRad="40000" dist="23000" dir="5400000" rotWithShape="0">
              <a:srgbClr val="808080">
                <a:alpha val="34998"/>
              </a:srgbClr>
            </a:outerShdw>
          </a:effectLst>
          <a:extLst/>
        </p:spPr>
        <p:txBody>
          <a:bodyPr anchor="ctr"/>
          <a:lstStyle/>
          <a:p>
            <a:pPr eaLnBrk="1" hangingPunct="1">
              <a:lnSpc>
                <a:spcPct val="120000"/>
              </a:lnSpc>
              <a:defRPr/>
            </a:pPr>
            <a:r>
              <a:rPr lang="fr-FR" sz="2400" b="1" dirty="0">
                <a:solidFill>
                  <a:schemeClr val="bg1"/>
                </a:solidFill>
                <a:latin typeface="Arial Narrow" pitchFamily="34" charset="0"/>
              </a:rPr>
              <a:t>Jean </a:t>
            </a:r>
          </a:p>
          <a:p>
            <a:pPr eaLnBrk="1" hangingPunct="1">
              <a:lnSpc>
                <a:spcPct val="120000"/>
              </a:lnSpc>
              <a:defRPr/>
            </a:pPr>
            <a:r>
              <a:rPr lang="fr-FR" i="1" dirty="0">
                <a:solidFill>
                  <a:srgbClr val="3AF3FB"/>
                </a:solidFill>
                <a:latin typeface="Arial Narrow Italic" charset="0"/>
              </a:rPr>
              <a:t>Responsable Recherche &amp; Développement et Essais</a:t>
            </a:r>
          </a:p>
        </p:txBody>
      </p:sp>
      <p:sp>
        <p:nvSpPr>
          <p:cNvPr id="15" name="Rogner un rectangle avec un coin diagonal 14"/>
          <p:cNvSpPr/>
          <p:nvPr/>
        </p:nvSpPr>
        <p:spPr>
          <a:xfrm>
            <a:off x="623888" y="2276475"/>
            <a:ext cx="3402012" cy="4160838"/>
          </a:xfrm>
          <a:prstGeom prst="snip2DiagRect">
            <a:avLst>
              <a:gd name="adj1" fmla="val 0"/>
              <a:gd name="adj2" fmla="val 8029"/>
            </a:avLst>
          </a:prstGeom>
          <a:noFill/>
          <a:ln w="6350">
            <a:solidFill>
              <a:srgbClr val="3AF3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p:tgtEl>
                                          <p:spTgt spid="14"/>
                                        </p:tgtEl>
                                        <p:attrNameLst>
                                          <p:attrName>ppt_x</p:attrName>
                                        </p:attrNameLst>
                                      </p:cBhvr>
                                      <p:tavLst>
                                        <p:tav tm="0">
                                          <p:val>
                                            <p:strVal val="#ppt_x-#ppt_w*1.125000"/>
                                          </p:val>
                                        </p:tav>
                                        <p:tav tm="100000">
                                          <p:val>
                                            <p:strVal val="#ppt_x"/>
                                          </p:val>
                                        </p:tav>
                                      </p:tavLst>
                                    </p:anim>
                                    <p:animEffect transition="in" filter="wipe(right)">
                                      <p:cBhvr>
                                        <p:cTn id="17" dur="1000"/>
                                        <p:tgtEl>
                                          <p:spTgt spid="14"/>
                                        </p:tgtEl>
                                      </p:cBhvr>
                                    </p:animEffect>
                                  </p:childTnLst>
                                </p:cTn>
                              </p:par>
                            </p:childTnLst>
                          </p:cTn>
                        </p:par>
                        <p:par>
                          <p:cTn id="18" fill="hold" nodeType="afterGroup">
                            <p:stCondLst>
                              <p:cond delay="1000"/>
                            </p:stCondLst>
                            <p:childTnLst>
                              <p:par>
                                <p:cTn id="19" presetID="12" presetClass="entr" presetSubtype="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000"/>
                                        <p:tgtEl>
                                          <p:spTgt spid="13"/>
                                        </p:tgtEl>
                                        <p:attrNameLst>
                                          <p:attrName>ppt_x</p:attrName>
                                        </p:attrNameLst>
                                      </p:cBhvr>
                                      <p:tavLst>
                                        <p:tav tm="0">
                                          <p:val>
                                            <p:strVal val="#ppt_x-#ppt_w*1.125000"/>
                                          </p:val>
                                        </p:tav>
                                        <p:tav tm="100000">
                                          <p:val>
                                            <p:strVal val="#ppt_x"/>
                                          </p:val>
                                        </p:tav>
                                      </p:tavLst>
                                    </p:anim>
                                    <p:animEffect transition="in" filter="wipe(right)">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 2" descr="couv-chap1.jpg"/>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 1"/>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10" name="Arrondir un rectangle avec un coin du même côté 9"/>
          <p:cNvSpPr/>
          <p:nvPr/>
        </p:nvSpPr>
        <p:spPr>
          <a:xfrm rot="5400000">
            <a:off x="1734120" y="-429864"/>
            <a:ext cx="1440161" cy="3973313"/>
          </a:xfrm>
          <a:prstGeom prst="round2SameRect">
            <a:avLst/>
          </a:prstGeom>
          <a:noFill/>
          <a:ln>
            <a:noFill/>
          </a:ln>
        </p:spPr>
        <p:style>
          <a:lnRef idx="1">
            <a:schemeClr val="accent1"/>
          </a:lnRef>
          <a:fillRef idx="3">
            <a:schemeClr val="accent1"/>
          </a:fillRef>
          <a:effectRef idx="2">
            <a:schemeClr val="accent1"/>
          </a:effectRef>
          <a:fontRef idx="minor">
            <a:schemeClr val="lt1"/>
          </a:fontRef>
        </p:style>
        <p:txBody>
          <a:bodyPr vert="vert270" lIns="0" rIns="0" bIns="140400" anchor="ctr"/>
          <a:lstStyle/>
          <a:p>
            <a:pPr eaLnBrk="1" fontAlgn="auto" hangingPunct="1">
              <a:spcBef>
                <a:spcPts val="0"/>
              </a:spcBef>
              <a:spcAft>
                <a:spcPts val="0"/>
              </a:spcAft>
              <a:defRPr/>
            </a:pPr>
            <a:r>
              <a:rPr lang="fr-FR" sz="2000" dirty="0">
                <a:solidFill>
                  <a:srgbClr val="3AF3FB"/>
                </a:solidFill>
                <a:latin typeface="Arial Narrow"/>
                <a:cs typeface="Arial Narrow"/>
              </a:rPr>
              <a:t>Technicien (Essai, Maintenance, Méthode et fabrication), ingénieur (méthodes, essai, production, maintenance), opérateur…</a:t>
            </a:r>
          </a:p>
        </p:txBody>
      </p:sp>
      <p:sp>
        <p:nvSpPr>
          <p:cNvPr id="11" name="Rectangle 10"/>
          <p:cNvSpPr>
            <a:spLocks noChangeArrowheads="1"/>
          </p:cNvSpPr>
          <p:nvPr/>
        </p:nvSpPr>
        <p:spPr bwMode="auto">
          <a:xfrm>
            <a:off x="804863" y="3717925"/>
            <a:ext cx="3227387" cy="2663825"/>
          </a:xfrm>
          <a:prstGeom prst="rect">
            <a:avLst/>
          </a:prstGeom>
          <a:noFill/>
          <a:ln>
            <a:noFill/>
          </a:ln>
          <a:effectLst>
            <a:outerShdw blurRad="40000" dist="23000" dir="5400000" rotWithShape="0">
              <a:srgbClr val="808080">
                <a:alpha val="34998"/>
              </a:srgbClr>
            </a:outerShdw>
          </a:effectLst>
          <a:extLst/>
        </p:spPr>
        <p:txBody>
          <a:bodyPr anchor="ctr"/>
          <a:lstStyle/>
          <a:p>
            <a:pPr eaLnBrk="1" hangingPunct="1">
              <a:lnSpc>
                <a:spcPct val="120000"/>
              </a:lnSpc>
              <a:defRPr/>
            </a:pPr>
            <a:r>
              <a:rPr lang="fr-FR" sz="2000" dirty="0">
                <a:solidFill>
                  <a:srgbClr val="3AF3FB"/>
                </a:solidFill>
                <a:latin typeface="Arial Narrow" pitchFamily="34" charset="0"/>
              </a:rPr>
              <a:t>« La production c’est la vie de l’entreprise. Quand on fabrique le produit, il faut savoir imaginer où il ira. Grâce à mes connaissances techniques et mon esprit d’équipe, j’espère évoluer vers un poste de superviseur de production</a:t>
            </a:r>
            <a:r>
              <a:rPr lang="fr-FR" altLang="ja-JP" sz="2000" dirty="0">
                <a:solidFill>
                  <a:srgbClr val="3AF3FB"/>
                </a:solidFill>
                <a:latin typeface="Arial Narrow" pitchFamily="34" charset="0"/>
              </a:rPr>
              <a:t>. »</a:t>
            </a:r>
            <a:endParaRPr lang="fr-FR" sz="2000" dirty="0">
              <a:solidFill>
                <a:srgbClr val="3AF3FB"/>
              </a:solidFill>
              <a:latin typeface="Arial Narrow" pitchFamily="34" charset="0"/>
            </a:endParaRPr>
          </a:p>
        </p:txBody>
      </p:sp>
      <p:sp>
        <p:nvSpPr>
          <p:cNvPr id="12" name="Rectangle 11"/>
          <p:cNvSpPr>
            <a:spLocks noChangeArrowheads="1"/>
          </p:cNvSpPr>
          <p:nvPr/>
        </p:nvSpPr>
        <p:spPr bwMode="auto">
          <a:xfrm>
            <a:off x="827088" y="2565400"/>
            <a:ext cx="2795587" cy="719138"/>
          </a:xfrm>
          <a:prstGeom prst="rect">
            <a:avLst/>
          </a:prstGeom>
          <a:noFill/>
          <a:ln>
            <a:noFill/>
          </a:ln>
          <a:effectLst>
            <a:outerShdw blurRad="40000" dist="23000" dir="5400000" rotWithShape="0">
              <a:srgbClr val="808080">
                <a:alpha val="34998"/>
              </a:srgbClr>
            </a:outerShdw>
          </a:effectLst>
          <a:extLst/>
        </p:spPr>
        <p:txBody>
          <a:bodyPr anchor="ctr"/>
          <a:lstStyle/>
          <a:p>
            <a:pPr eaLnBrk="1" hangingPunct="1">
              <a:lnSpc>
                <a:spcPct val="120000"/>
              </a:lnSpc>
              <a:defRPr/>
            </a:pPr>
            <a:r>
              <a:rPr lang="fr-FR" sz="2400" b="1" dirty="0">
                <a:solidFill>
                  <a:schemeClr val="bg1"/>
                </a:solidFill>
                <a:latin typeface="Arial Narrow" pitchFamily="34" charset="0"/>
              </a:rPr>
              <a:t>Marion</a:t>
            </a:r>
          </a:p>
          <a:p>
            <a:pPr eaLnBrk="1" hangingPunct="1">
              <a:lnSpc>
                <a:spcPct val="120000"/>
              </a:lnSpc>
              <a:defRPr/>
            </a:pPr>
            <a:r>
              <a:rPr lang="fr-FR" i="1" dirty="0">
                <a:solidFill>
                  <a:srgbClr val="3AF3FB"/>
                </a:solidFill>
                <a:latin typeface="Arial Narrow Italic" charset="0"/>
              </a:rPr>
              <a:t>Opérateur sur commandes numériques</a:t>
            </a:r>
          </a:p>
        </p:txBody>
      </p:sp>
      <p:sp>
        <p:nvSpPr>
          <p:cNvPr id="13" name="Rogner un rectangle avec un coin diagonal 12"/>
          <p:cNvSpPr/>
          <p:nvPr/>
        </p:nvSpPr>
        <p:spPr>
          <a:xfrm>
            <a:off x="623888" y="2420938"/>
            <a:ext cx="3371850" cy="4103687"/>
          </a:xfrm>
          <a:prstGeom prst="snip2DiagRect">
            <a:avLst>
              <a:gd name="adj1" fmla="val 0"/>
              <a:gd name="adj2" fmla="val 8029"/>
            </a:avLst>
          </a:prstGeom>
          <a:noFill/>
          <a:ln w="6350">
            <a:solidFill>
              <a:srgbClr val="3AF3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p:tgtEl>
                                          <p:spTgt spid="12"/>
                                        </p:tgtEl>
                                        <p:attrNameLst>
                                          <p:attrName>ppt_x</p:attrName>
                                        </p:attrNameLst>
                                      </p:cBhvr>
                                      <p:tavLst>
                                        <p:tav tm="0">
                                          <p:val>
                                            <p:strVal val="#ppt_x-#ppt_w*1.125000"/>
                                          </p:val>
                                        </p:tav>
                                        <p:tav tm="100000">
                                          <p:val>
                                            <p:strVal val="#ppt_x"/>
                                          </p:val>
                                        </p:tav>
                                      </p:tavLst>
                                    </p:anim>
                                    <p:animEffect transition="in" filter="wipe(right)">
                                      <p:cBhvr>
                                        <p:cTn id="17" dur="1000"/>
                                        <p:tgtEl>
                                          <p:spTgt spid="12"/>
                                        </p:tgtEl>
                                      </p:cBhvr>
                                    </p:animEffect>
                                  </p:childTnLst>
                                </p:cTn>
                              </p:par>
                            </p:childTnLst>
                          </p:cTn>
                        </p:par>
                        <p:par>
                          <p:cTn id="18" fill="hold" nodeType="afterGroup">
                            <p:stCondLst>
                              <p:cond delay="1000"/>
                            </p:stCondLst>
                            <p:childTnLst>
                              <p:par>
                                <p:cTn id="19" presetID="1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p:tgtEl>
                                          <p:spTgt spid="11"/>
                                        </p:tgtEl>
                                        <p:attrNameLst>
                                          <p:attrName>ppt_x</p:attrName>
                                        </p:attrNameLst>
                                      </p:cBhvr>
                                      <p:tavLst>
                                        <p:tav tm="0">
                                          <p:val>
                                            <p:strVal val="#ppt_x-#ppt_w*1.125000"/>
                                          </p:val>
                                        </p:tav>
                                        <p:tav tm="100000">
                                          <p:val>
                                            <p:strVal val="#ppt_x"/>
                                          </p:val>
                                        </p:tav>
                                      </p:tavLst>
                                    </p:anim>
                                    <p:animEffect transition="in" filter="wipe(right)">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 2"/>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11" name="Rectangle 10"/>
          <p:cNvSpPr>
            <a:spLocks noChangeArrowheads="1"/>
          </p:cNvSpPr>
          <p:nvPr/>
        </p:nvSpPr>
        <p:spPr bwMode="auto">
          <a:xfrm>
            <a:off x="763588" y="3644900"/>
            <a:ext cx="3227387" cy="2592388"/>
          </a:xfrm>
          <a:prstGeom prst="rect">
            <a:avLst/>
          </a:prstGeom>
          <a:noFill/>
          <a:ln>
            <a:noFill/>
          </a:ln>
          <a:effectLst>
            <a:outerShdw blurRad="40000" dist="23000" dir="5400000" rotWithShape="0">
              <a:srgbClr val="808080">
                <a:alpha val="34998"/>
              </a:srgbClr>
            </a:outerShdw>
          </a:effectLst>
          <a:extLst/>
        </p:spPr>
        <p:txBody>
          <a:bodyPr anchor="ctr"/>
          <a:lstStyle/>
          <a:p>
            <a:pPr eaLnBrk="1" hangingPunct="1">
              <a:lnSpc>
                <a:spcPct val="120000"/>
              </a:lnSpc>
              <a:defRPr/>
            </a:pPr>
            <a:r>
              <a:rPr lang="fr-FR" sz="2000" dirty="0">
                <a:solidFill>
                  <a:srgbClr val="3AF3FB"/>
                </a:solidFill>
                <a:latin typeface="Arial Narrow" pitchFamily="34" charset="0"/>
              </a:rPr>
              <a:t>« Je contrôle les pièces mécaniques, et j</a:t>
            </a:r>
            <a:r>
              <a:rPr lang="fr-FR" altLang="ja-JP" sz="2000" dirty="0">
                <a:solidFill>
                  <a:srgbClr val="3AF3FB"/>
                </a:solidFill>
                <a:latin typeface="Arial Narrow" pitchFamily="34" charset="0"/>
              </a:rPr>
              <a:t>’effectue aussi le contrôle de produits finis avant la livraison chez le client. </a:t>
            </a:r>
          </a:p>
          <a:p>
            <a:pPr eaLnBrk="1" hangingPunct="1">
              <a:lnSpc>
                <a:spcPct val="120000"/>
              </a:lnSpc>
              <a:defRPr/>
            </a:pPr>
            <a:r>
              <a:rPr lang="fr-FR" sz="2000" dirty="0">
                <a:solidFill>
                  <a:srgbClr val="3AF3FB"/>
                </a:solidFill>
                <a:latin typeface="Arial Narrow" pitchFamily="34" charset="0"/>
              </a:rPr>
              <a:t>J</a:t>
            </a:r>
            <a:r>
              <a:rPr lang="fr-FR" altLang="ja-JP" sz="2000" dirty="0">
                <a:solidFill>
                  <a:srgbClr val="3AF3FB"/>
                </a:solidFill>
                <a:latin typeface="Arial Narrow" pitchFamily="34" charset="0"/>
              </a:rPr>
              <a:t>’assiste également la production pour l’organisation des contrôles sur machine. »</a:t>
            </a:r>
            <a:endParaRPr lang="fr-FR" sz="2000" dirty="0">
              <a:solidFill>
                <a:srgbClr val="3AF3FB"/>
              </a:solidFill>
              <a:latin typeface="Arial Narrow" pitchFamily="34" charset="0"/>
            </a:endParaRPr>
          </a:p>
        </p:txBody>
      </p:sp>
      <p:sp>
        <p:nvSpPr>
          <p:cNvPr id="12" name="Rectangle 11"/>
          <p:cNvSpPr>
            <a:spLocks noChangeArrowheads="1"/>
          </p:cNvSpPr>
          <p:nvPr/>
        </p:nvSpPr>
        <p:spPr bwMode="auto">
          <a:xfrm>
            <a:off x="763588" y="2770188"/>
            <a:ext cx="2795587" cy="720725"/>
          </a:xfrm>
          <a:prstGeom prst="rect">
            <a:avLst/>
          </a:prstGeom>
          <a:noFill/>
          <a:ln>
            <a:noFill/>
          </a:ln>
          <a:effectLst>
            <a:outerShdw blurRad="40000" dist="23000" dir="5400000" rotWithShape="0">
              <a:srgbClr val="808080">
                <a:alpha val="34998"/>
              </a:srgbClr>
            </a:outerShdw>
          </a:effectLst>
          <a:extLst/>
        </p:spPr>
        <p:txBody>
          <a:bodyPr anchor="ctr"/>
          <a:lstStyle/>
          <a:p>
            <a:pPr eaLnBrk="1" hangingPunct="1">
              <a:lnSpc>
                <a:spcPct val="120000"/>
              </a:lnSpc>
              <a:defRPr/>
            </a:pPr>
            <a:r>
              <a:rPr lang="fr-FR" sz="2400" b="1">
                <a:solidFill>
                  <a:schemeClr val="bg1"/>
                </a:solidFill>
                <a:latin typeface="Arial Narrow" pitchFamily="34" charset="0"/>
              </a:rPr>
              <a:t>Antoine</a:t>
            </a:r>
          </a:p>
          <a:p>
            <a:pPr eaLnBrk="1" hangingPunct="1">
              <a:lnSpc>
                <a:spcPct val="120000"/>
              </a:lnSpc>
              <a:defRPr/>
            </a:pPr>
            <a:r>
              <a:rPr lang="fr-FR" i="1">
                <a:solidFill>
                  <a:srgbClr val="3AF3FB"/>
                </a:solidFill>
                <a:latin typeface="Arial Narrow" pitchFamily="34" charset="0"/>
              </a:rPr>
              <a:t>Technicien qualité</a:t>
            </a:r>
          </a:p>
        </p:txBody>
      </p:sp>
      <p:sp>
        <p:nvSpPr>
          <p:cNvPr id="6" name="Rogner un rectangle avec un coin diagonal 5"/>
          <p:cNvSpPr/>
          <p:nvPr/>
        </p:nvSpPr>
        <p:spPr>
          <a:xfrm>
            <a:off x="623888" y="2654300"/>
            <a:ext cx="3371850" cy="3727450"/>
          </a:xfrm>
          <a:prstGeom prst="snip2DiagRect">
            <a:avLst>
              <a:gd name="adj1" fmla="val 0"/>
              <a:gd name="adj2" fmla="val 8029"/>
            </a:avLst>
          </a:prstGeom>
          <a:noFill/>
          <a:ln w="6350">
            <a:solidFill>
              <a:srgbClr val="3AF3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8" name="Arrondir un rectangle avec un coin du même côté 7"/>
          <p:cNvSpPr/>
          <p:nvPr/>
        </p:nvSpPr>
        <p:spPr>
          <a:xfrm rot="5400000">
            <a:off x="1826586" y="-270447"/>
            <a:ext cx="1080121" cy="3870504"/>
          </a:xfrm>
          <a:prstGeom prst="round2SameRect">
            <a:avLst/>
          </a:prstGeom>
          <a:noFill/>
          <a:ln>
            <a:noFill/>
          </a:ln>
        </p:spPr>
        <p:style>
          <a:lnRef idx="1">
            <a:schemeClr val="accent1"/>
          </a:lnRef>
          <a:fillRef idx="3">
            <a:schemeClr val="accent1"/>
          </a:fillRef>
          <a:effectRef idx="2">
            <a:schemeClr val="accent1"/>
          </a:effectRef>
          <a:fontRef idx="minor">
            <a:schemeClr val="lt1"/>
          </a:fontRef>
        </p:style>
        <p:txBody>
          <a:bodyPr vert="vert270" lIns="0" rIns="0" bIns="140400" anchor="ctr"/>
          <a:lstStyle/>
          <a:p>
            <a:pPr eaLnBrk="1" fontAlgn="auto" hangingPunct="1">
              <a:spcBef>
                <a:spcPts val="0"/>
              </a:spcBef>
              <a:spcAft>
                <a:spcPts val="0"/>
              </a:spcAft>
              <a:defRPr/>
            </a:pPr>
            <a:r>
              <a:rPr lang="fr-FR" sz="2000" dirty="0">
                <a:solidFill>
                  <a:srgbClr val="3AF3FB"/>
                </a:solidFill>
                <a:latin typeface="Arial Narrow"/>
                <a:cs typeface="Arial Narrow"/>
              </a:rPr>
              <a:t>Technicien (laboratoire, sécurité/ environnement, qualité), contrôleur, ingénieur amélioration continue…</a:t>
            </a:r>
          </a:p>
        </p:txBody>
      </p:sp>
      <p:sp>
        <p:nvSpPr>
          <p:cNvPr id="20487" name="ZoneTexte 1"/>
          <p:cNvSpPr txBox="1">
            <a:spLocks noChangeArrowheads="1"/>
          </p:cNvSpPr>
          <p:nvPr/>
        </p:nvSpPr>
        <p:spPr bwMode="auto">
          <a:xfrm>
            <a:off x="479425" y="752475"/>
            <a:ext cx="4105275" cy="400050"/>
          </a:xfrm>
          <a:prstGeom prst="rect">
            <a:avLst/>
          </a:prstGeom>
          <a:noFill/>
          <a:ln w="9525">
            <a:noFill/>
            <a:miter lim="800000"/>
            <a:headEnd/>
            <a:tailEnd/>
          </a:ln>
        </p:spPr>
        <p:txBody>
          <a:bodyPr>
            <a:spAutoFit/>
          </a:bodyPr>
          <a:lstStyle/>
          <a:p>
            <a:pPr eaLnBrk="1" hangingPunct="1"/>
            <a:r>
              <a:rPr lang="fr-FR" sz="2000" b="1">
                <a:solidFill>
                  <a:srgbClr val="3AF3FB"/>
                </a:solidFill>
                <a:latin typeface="Arial Narrow" pitchFamily="34" charset="0"/>
              </a:rPr>
              <a:t>ENVIRONNEMENT, SECURITE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ppt_x</p:attrName>
                                        </p:attrNameLst>
                                      </p:cBhvr>
                                      <p:tavLst>
                                        <p:tav tm="0">
                                          <p:val>
                                            <p:strVal val="#ppt_x-#ppt_w*1.125000"/>
                                          </p:val>
                                        </p:tav>
                                        <p:tav tm="100000">
                                          <p:val>
                                            <p:strVal val="#ppt_x"/>
                                          </p:val>
                                        </p:tav>
                                      </p:tavLst>
                                    </p:anim>
                                    <p:animEffect transition="in" filter="wipe(right)">
                                      <p:cBhvr>
                                        <p:cTn id="8" dur="1000"/>
                                        <p:tgtEl>
                                          <p:spTgt spid="8"/>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000"/>
                                        <p:tgtEl>
                                          <p:spTgt spid="12"/>
                                        </p:tgtEl>
                                        <p:attrNameLst>
                                          <p:attrName>ppt_x</p:attrName>
                                        </p:attrNameLst>
                                      </p:cBhvr>
                                      <p:tavLst>
                                        <p:tav tm="0">
                                          <p:val>
                                            <p:strVal val="#ppt_x-#ppt_w*1.125000"/>
                                          </p:val>
                                        </p:tav>
                                        <p:tav tm="100000">
                                          <p:val>
                                            <p:strVal val="#ppt_x"/>
                                          </p:val>
                                        </p:tav>
                                      </p:tavLst>
                                    </p:anim>
                                    <p:animEffect transition="in" filter="wipe(right)">
                                      <p:cBhvr>
                                        <p:cTn id="17" dur="1000"/>
                                        <p:tgtEl>
                                          <p:spTgt spid="12"/>
                                        </p:tgtEl>
                                      </p:cBhvr>
                                    </p:animEffect>
                                  </p:childTnLst>
                                </p:cTn>
                              </p:par>
                            </p:childTnLst>
                          </p:cTn>
                        </p:par>
                        <p:par>
                          <p:cTn id="18" fill="hold" nodeType="afterGroup">
                            <p:stCondLst>
                              <p:cond delay="1000"/>
                            </p:stCondLst>
                            <p:childTnLst>
                              <p:par>
                                <p:cTn id="19" presetID="12" presetClass="entr" presetSubtype="8"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p:tgtEl>
                                          <p:spTgt spid="11"/>
                                        </p:tgtEl>
                                        <p:attrNameLst>
                                          <p:attrName>ppt_x</p:attrName>
                                        </p:attrNameLst>
                                      </p:cBhvr>
                                      <p:tavLst>
                                        <p:tav tm="0">
                                          <p:val>
                                            <p:strVal val="#ppt_x-#ppt_w*1.125000"/>
                                          </p:val>
                                        </p:tav>
                                        <p:tav tm="100000">
                                          <p:val>
                                            <p:strVal val="#ppt_x"/>
                                          </p:val>
                                        </p:tav>
                                      </p:tavLst>
                                    </p:anim>
                                    <p:animEffect transition="in" filter="wipe(right)">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 1"/>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8" name="Rectangle 7"/>
          <p:cNvSpPr>
            <a:spLocks noChangeArrowheads="1"/>
          </p:cNvSpPr>
          <p:nvPr/>
        </p:nvSpPr>
        <p:spPr bwMode="auto">
          <a:xfrm>
            <a:off x="769938" y="3213100"/>
            <a:ext cx="3370262" cy="3168650"/>
          </a:xfrm>
          <a:prstGeom prst="rect">
            <a:avLst/>
          </a:prstGeom>
          <a:noFill/>
          <a:ln>
            <a:noFill/>
          </a:ln>
          <a:effectLst>
            <a:outerShdw blurRad="40000" dist="23000" dir="5400000" rotWithShape="0">
              <a:srgbClr val="808080">
                <a:alpha val="34998"/>
              </a:srgbClr>
            </a:outerShdw>
          </a:effectLst>
          <a:extLst/>
        </p:spPr>
        <p:txBody>
          <a:bodyPr anchor="ctr"/>
          <a:lstStyle/>
          <a:p>
            <a:pPr eaLnBrk="1" hangingPunct="1">
              <a:lnSpc>
                <a:spcPct val="120000"/>
              </a:lnSpc>
              <a:defRPr/>
            </a:pPr>
            <a:r>
              <a:rPr lang="fr-FR" sz="2000" dirty="0">
                <a:solidFill>
                  <a:srgbClr val="3AF3FB"/>
                </a:solidFill>
                <a:latin typeface="Arial Narrow" pitchFamily="34" charset="0"/>
              </a:rPr>
              <a:t>« J</a:t>
            </a:r>
            <a:r>
              <a:rPr lang="fr-FR" altLang="ja-JP" sz="2000" dirty="0">
                <a:solidFill>
                  <a:srgbClr val="3AF3FB"/>
                </a:solidFill>
                <a:latin typeface="Arial Narrow" pitchFamily="34" charset="0"/>
              </a:rPr>
              <a:t>’ai une multitude de tâches à réaliser : recherche de projets, promotion de notre technologie, offres techniques et commerciales, suivi de projets, entretien de relations clients, recherche de nouveaux domaines d’applications… »</a:t>
            </a:r>
            <a:endParaRPr lang="fr-FR" sz="2000" dirty="0">
              <a:solidFill>
                <a:srgbClr val="3AF3FB"/>
              </a:solidFill>
              <a:latin typeface="Arial Narrow" pitchFamily="34" charset="0"/>
            </a:endParaRPr>
          </a:p>
        </p:txBody>
      </p:sp>
      <p:sp>
        <p:nvSpPr>
          <p:cNvPr id="9" name="Rectangle 8"/>
          <p:cNvSpPr>
            <a:spLocks noChangeArrowheads="1"/>
          </p:cNvSpPr>
          <p:nvPr/>
        </p:nvSpPr>
        <p:spPr bwMode="auto">
          <a:xfrm>
            <a:off x="769938" y="2420938"/>
            <a:ext cx="3287712" cy="720725"/>
          </a:xfrm>
          <a:prstGeom prst="rect">
            <a:avLst/>
          </a:prstGeom>
          <a:noFill/>
          <a:ln>
            <a:noFill/>
          </a:ln>
          <a:effectLst>
            <a:outerShdw blurRad="40000" dist="23000" dir="5400000" rotWithShape="0">
              <a:srgbClr val="808080">
                <a:alpha val="34998"/>
              </a:srgbClr>
            </a:outerShdw>
          </a:effectLst>
          <a:extLst/>
        </p:spPr>
        <p:txBody>
          <a:bodyPr anchor="ctr"/>
          <a:lstStyle/>
          <a:p>
            <a:pPr eaLnBrk="1" hangingPunct="1">
              <a:lnSpc>
                <a:spcPct val="120000"/>
              </a:lnSpc>
              <a:defRPr/>
            </a:pPr>
            <a:r>
              <a:rPr lang="fr-FR" sz="2400" b="1">
                <a:solidFill>
                  <a:schemeClr val="bg1"/>
                </a:solidFill>
                <a:latin typeface="Arial Narrow" pitchFamily="34" charset="0"/>
              </a:rPr>
              <a:t>Benjamin</a:t>
            </a:r>
          </a:p>
          <a:p>
            <a:pPr eaLnBrk="1" hangingPunct="1">
              <a:lnSpc>
                <a:spcPct val="120000"/>
              </a:lnSpc>
              <a:defRPr/>
            </a:pPr>
            <a:r>
              <a:rPr lang="fr-FR" i="1">
                <a:solidFill>
                  <a:srgbClr val="3AF3FB"/>
                </a:solidFill>
                <a:latin typeface="Arial Narrow" pitchFamily="34" charset="0"/>
              </a:rPr>
              <a:t>Ingénieur Technico Commercial</a:t>
            </a:r>
          </a:p>
        </p:txBody>
      </p:sp>
      <p:sp>
        <p:nvSpPr>
          <p:cNvPr id="10" name="Rogner un rectangle avec un coin diagonal 9"/>
          <p:cNvSpPr/>
          <p:nvPr/>
        </p:nvSpPr>
        <p:spPr>
          <a:xfrm>
            <a:off x="623888" y="2276475"/>
            <a:ext cx="3516312" cy="4160838"/>
          </a:xfrm>
          <a:prstGeom prst="snip2DiagRect">
            <a:avLst>
              <a:gd name="adj1" fmla="val 0"/>
              <a:gd name="adj2" fmla="val 8029"/>
            </a:avLst>
          </a:prstGeom>
          <a:noFill/>
          <a:ln w="6350">
            <a:solidFill>
              <a:srgbClr val="3AF3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1" name="Arrondir un rectangle avec un coin du même côté 10"/>
          <p:cNvSpPr/>
          <p:nvPr/>
        </p:nvSpPr>
        <p:spPr>
          <a:xfrm rot="5400000">
            <a:off x="1986294" y="-609738"/>
            <a:ext cx="864097" cy="3973313"/>
          </a:xfrm>
          <a:prstGeom prst="round2SameRect">
            <a:avLst/>
          </a:prstGeom>
          <a:noFill/>
          <a:ln>
            <a:noFill/>
          </a:ln>
        </p:spPr>
        <p:style>
          <a:lnRef idx="1">
            <a:schemeClr val="accent1"/>
          </a:lnRef>
          <a:fillRef idx="3">
            <a:schemeClr val="accent1"/>
          </a:fillRef>
          <a:effectRef idx="2">
            <a:schemeClr val="accent1"/>
          </a:effectRef>
          <a:fontRef idx="minor">
            <a:schemeClr val="lt1"/>
          </a:fontRef>
        </p:style>
        <p:txBody>
          <a:bodyPr vert="vert270" lIns="0" rIns="0" bIns="140400" anchor="ctr"/>
          <a:lstStyle/>
          <a:p>
            <a:pPr eaLnBrk="1" fontAlgn="auto" hangingPunct="1">
              <a:spcBef>
                <a:spcPts val="0"/>
              </a:spcBef>
              <a:spcAft>
                <a:spcPts val="0"/>
              </a:spcAft>
              <a:defRPr/>
            </a:pPr>
            <a:r>
              <a:rPr lang="fr-FR" sz="2000" dirty="0">
                <a:solidFill>
                  <a:srgbClr val="3AF3FB"/>
                </a:solidFill>
                <a:latin typeface="Arial Narrow"/>
                <a:cs typeface="Arial Narrow"/>
              </a:rPr>
              <a:t>Technico-commercial / chargé d’affaires, ingénieur commercial, ingénieur support technique / vente, technicien SAV…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ppt_x</p:attrName>
                                        </p:attrNameLst>
                                      </p:cBhvr>
                                      <p:tavLst>
                                        <p:tav tm="0">
                                          <p:val>
                                            <p:strVal val="#ppt_x-#ppt_w*1.125000"/>
                                          </p:val>
                                        </p:tav>
                                        <p:tav tm="100000">
                                          <p:val>
                                            <p:strVal val="#ppt_x"/>
                                          </p:val>
                                        </p:tav>
                                      </p:tavLst>
                                    </p:anim>
                                    <p:animEffect transition="in" filter="wipe(right)">
                                      <p:cBhvr>
                                        <p:cTn id="8" dur="1000"/>
                                        <p:tgtEl>
                                          <p:spTgt spid="11"/>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p:tgtEl>
                                          <p:spTgt spid="9"/>
                                        </p:tgtEl>
                                        <p:attrNameLst>
                                          <p:attrName>ppt_x</p:attrName>
                                        </p:attrNameLst>
                                      </p:cBhvr>
                                      <p:tavLst>
                                        <p:tav tm="0">
                                          <p:val>
                                            <p:strVal val="#ppt_x-#ppt_w*1.125000"/>
                                          </p:val>
                                        </p:tav>
                                        <p:tav tm="100000">
                                          <p:val>
                                            <p:strVal val="#ppt_x"/>
                                          </p:val>
                                        </p:tav>
                                      </p:tavLst>
                                    </p:anim>
                                    <p:animEffect transition="in" filter="wipe(right)">
                                      <p:cBhvr>
                                        <p:cTn id="17" dur="1000"/>
                                        <p:tgtEl>
                                          <p:spTgt spid="9"/>
                                        </p:tgtEl>
                                      </p:cBhvr>
                                    </p:animEffect>
                                  </p:childTnLst>
                                </p:cTn>
                              </p:par>
                            </p:childTnLst>
                          </p:cTn>
                        </p:par>
                        <p:par>
                          <p:cTn id="18" fill="hold" nodeType="afterGroup">
                            <p:stCondLst>
                              <p:cond delay="1000"/>
                            </p:stCondLst>
                            <p:childTnLst>
                              <p:par>
                                <p:cTn id="19" presetID="1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p:tgtEl>
                                          <p:spTgt spid="8"/>
                                        </p:tgtEl>
                                        <p:attrNameLst>
                                          <p:attrName>ppt_x</p:attrName>
                                        </p:attrNameLst>
                                      </p:cBhvr>
                                      <p:tavLst>
                                        <p:tav tm="0">
                                          <p:val>
                                            <p:strVal val="#ppt_x-#ppt_w*1.125000"/>
                                          </p:val>
                                        </p:tav>
                                        <p:tav tm="100000">
                                          <p:val>
                                            <p:strVal val="#ppt_x"/>
                                          </p:val>
                                        </p:tav>
                                      </p:tavLst>
                                    </p:anim>
                                    <p:animEffect transition="in" filter="wipe(right)">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 1"/>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8" name="Rectangle 7"/>
          <p:cNvSpPr>
            <a:spLocks noChangeArrowheads="1"/>
          </p:cNvSpPr>
          <p:nvPr/>
        </p:nvSpPr>
        <p:spPr bwMode="auto">
          <a:xfrm>
            <a:off x="768350" y="3573463"/>
            <a:ext cx="3227388" cy="2592387"/>
          </a:xfrm>
          <a:prstGeom prst="rect">
            <a:avLst/>
          </a:prstGeom>
          <a:noFill/>
          <a:ln>
            <a:noFill/>
          </a:ln>
          <a:effectLst>
            <a:outerShdw blurRad="40000" dist="23000" dir="5400000" rotWithShape="0">
              <a:srgbClr val="808080">
                <a:alpha val="34998"/>
              </a:srgbClr>
            </a:outerShdw>
          </a:effectLst>
          <a:extLst/>
        </p:spPr>
        <p:txBody>
          <a:bodyPr anchor="ctr"/>
          <a:lstStyle/>
          <a:p>
            <a:pPr eaLnBrk="1" hangingPunct="1">
              <a:lnSpc>
                <a:spcPct val="120000"/>
              </a:lnSpc>
              <a:defRPr/>
            </a:pPr>
            <a:r>
              <a:rPr lang="fr-FR" sz="2000" dirty="0">
                <a:solidFill>
                  <a:srgbClr val="3AF3FB"/>
                </a:solidFill>
                <a:latin typeface="Arial Narrow" pitchFamily="34" charset="0"/>
              </a:rPr>
              <a:t>« Je dois gérer les flux de réception à la mise en stock, puis à la gestion de production au travers du montage et du suivi des affaires et enfin je m</a:t>
            </a:r>
            <a:r>
              <a:rPr lang="fr-FR" altLang="ja-JP" sz="2000" dirty="0">
                <a:solidFill>
                  <a:srgbClr val="3AF3FB"/>
                </a:solidFill>
                <a:latin typeface="Arial Narrow" pitchFamily="34" charset="0"/>
              </a:rPr>
              <a:t>’occupe de l’expédition. »</a:t>
            </a:r>
            <a:endParaRPr lang="fr-FR" sz="2000" dirty="0">
              <a:solidFill>
                <a:srgbClr val="3AF3FB"/>
              </a:solidFill>
              <a:latin typeface="Arial Narrow" pitchFamily="34" charset="0"/>
            </a:endParaRPr>
          </a:p>
        </p:txBody>
      </p:sp>
      <p:sp>
        <p:nvSpPr>
          <p:cNvPr id="9" name="Rectangle 8"/>
          <p:cNvSpPr>
            <a:spLocks noChangeArrowheads="1"/>
          </p:cNvSpPr>
          <p:nvPr/>
        </p:nvSpPr>
        <p:spPr bwMode="auto">
          <a:xfrm>
            <a:off x="768350" y="2852738"/>
            <a:ext cx="2795588" cy="720725"/>
          </a:xfrm>
          <a:prstGeom prst="rect">
            <a:avLst/>
          </a:prstGeom>
          <a:noFill/>
          <a:ln>
            <a:noFill/>
          </a:ln>
          <a:effectLst>
            <a:outerShdw blurRad="40000" dist="23000" dir="5400000" rotWithShape="0">
              <a:srgbClr val="808080">
                <a:alpha val="34998"/>
              </a:srgbClr>
            </a:outerShdw>
          </a:effectLst>
          <a:extLst/>
        </p:spPr>
        <p:txBody>
          <a:bodyPr anchor="ctr"/>
          <a:lstStyle/>
          <a:p>
            <a:pPr eaLnBrk="1" fontAlgn="auto" hangingPunct="1">
              <a:lnSpc>
                <a:spcPct val="120000"/>
              </a:lnSpc>
              <a:spcBef>
                <a:spcPts val="0"/>
              </a:spcBef>
              <a:spcAft>
                <a:spcPts val="0"/>
              </a:spcAft>
              <a:defRPr/>
            </a:pPr>
            <a:r>
              <a:rPr lang="fr-FR" sz="2400" b="1" dirty="0">
                <a:solidFill>
                  <a:schemeClr val="bg1"/>
                </a:solidFill>
                <a:latin typeface="Arial Narrow"/>
                <a:ea typeface="+mn-ea"/>
                <a:cs typeface="Arial Narrow"/>
              </a:rPr>
              <a:t>Louise</a:t>
            </a:r>
          </a:p>
          <a:p>
            <a:pPr eaLnBrk="1" fontAlgn="auto" hangingPunct="1">
              <a:lnSpc>
                <a:spcPct val="120000"/>
              </a:lnSpc>
              <a:spcBef>
                <a:spcPts val="0"/>
              </a:spcBef>
              <a:spcAft>
                <a:spcPts val="0"/>
              </a:spcAft>
              <a:defRPr/>
            </a:pPr>
            <a:r>
              <a:rPr lang="fr-FR" i="1" dirty="0">
                <a:solidFill>
                  <a:srgbClr val="3AF3FB"/>
                </a:solidFill>
                <a:latin typeface="Arial Narrow"/>
                <a:ea typeface="+mn-ea"/>
                <a:cs typeface="Arial Narrow"/>
              </a:rPr>
              <a:t>Responsable logistique</a:t>
            </a:r>
          </a:p>
        </p:txBody>
      </p:sp>
      <p:sp>
        <p:nvSpPr>
          <p:cNvPr id="6" name="Rogner un rectangle avec un coin diagonal 5"/>
          <p:cNvSpPr/>
          <p:nvPr/>
        </p:nvSpPr>
        <p:spPr>
          <a:xfrm>
            <a:off x="623888" y="2743200"/>
            <a:ext cx="3371850" cy="3422650"/>
          </a:xfrm>
          <a:prstGeom prst="snip2DiagRect">
            <a:avLst>
              <a:gd name="adj1" fmla="val 0"/>
              <a:gd name="adj2" fmla="val 8029"/>
            </a:avLst>
          </a:prstGeom>
          <a:noFill/>
          <a:ln w="6350">
            <a:solidFill>
              <a:srgbClr val="3AF3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10" name="Arrondir un rectangle avec un coin du même côté 9"/>
          <p:cNvSpPr/>
          <p:nvPr/>
        </p:nvSpPr>
        <p:spPr>
          <a:xfrm rot="5400000">
            <a:off x="2033792" y="170710"/>
            <a:ext cx="720080" cy="3924292"/>
          </a:xfrm>
          <a:prstGeom prst="round2SameRect">
            <a:avLst/>
          </a:prstGeom>
          <a:noFill/>
          <a:ln>
            <a:noFill/>
          </a:ln>
        </p:spPr>
        <p:style>
          <a:lnRef idx="1">
            <a:schemeClr val="accent1"/>
          </a:lnRef>
          <a:fillRef idx="3">
            <a:schemeClr val="accent1"/>
          </a:fillRef>
          <a:effectRef idx="2">
            <a:schemeClr val="accent1"/>
          </a:effectRef>
          <a:fontRef idx="minor">
            <a:schemeClr val="lt1"/>
          </a:fontRef>
        </p:style>
        <p:txBody>
          <a:bodyPr vert="vert270" lIns="0" rIns="0" bIns="140400" anchor="ctr"/>
          <a:lstStyle/>
          <a:p>
            <a:pPr eaLnBrk="1" fontAlgn="auto" hangingPunct="1">
              <a:spcBef>
                <a:spcPts val="0"/>
              </a:spcBef>
              <a:spcAft>
                <a:spcPts val="0"/>
              </a:spcAft>
              <a:defRPr/>
            </a:pPr>
            <a:r>
              <a:rPr lang="fr-FR" sz="2000" dirty="0">
                <a:solidFill>
                  <a:srgbClr val="3AF3FB"/>
                </a:solidFill>
                <a:latin typeface="Arial Narrow"/>
                <a:cs typeface="Arial Narrow"/>
              </a:rPr>
              <a:t>Acheteur, responsable logistique, magasinier, approvisionneur…</a:t>
            </a:r>
          </a:p>
        </p:txBody>
      </p:sp>
      <p:sp>
        <p:nvSpPr>
          <p:cNvPr id="22535" name="ZoneTexte 1"/>
          <p:cNvSpPr txBox="1">
            <a:spLocks noChangeArrowheads="1"/>
          </p:cNvSpPr>
          <p:nvPr/>
        </p:nvSpPr>
        <p:spPr bwMode="auto">
          <a:xfrm>
            <a:off x="468313" y="1412875"/>
            <a:ext cx="1481137" cy="400050"/>
          </a:xfrm>
          <a:prstGeom prst="rect">
            <a:avLst/>
          </a:prstGeom>
          <a:noFill/>
          <a:ln w="9525">
            <a:noFill/>
            <a:miter lim="800000"/>
            <a:headEnd/>
            <a:tailEnd/>
          </a:ln>
        </p:spPr>
        <p:txBody>
          <a:bodyPr wrap="none">
            <a:spAutoFit/>
          </a:bodyPr>
          <a:lstStyle/>
          <a:p>
            <a:r>
              <a:rPr lang="fr-FR" sz="2000" b="1">
                <a:solidFill>
                  <a:srgbClr val="3AF3FB"/>
                </a:solidFill>
                <a:latin typeface="Arial Narrow" pitchFamily="34" charset="0"/>
              </a:rPr>
              <a:t>LOGISTIQUE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p:tgtEl>
                                          <p:spTgt spid="10"/>
                                        </p:tgtEl>
                                        <p:attrNameLst>
                                          <p:attrName>ppt_x</p:attrName>
                                        </p:attrNameLst>
                                      </p:cBhvr>
                                      <p:tavLst>
                                        <p:tav tm="0">
                                          <p:val>
                                            <p:strVal val="#ppt_x-#ppt_w*1.125000"/>
                                          </p:val>
                                        </p:tav>
                                        <p:tav tm="100000">
                                          <p:val>
                                            <p:strVal val="#ppt_x"/>
                                          </p:val>
                                        </p:tav>
                                      </p:tavLst>
                                    </p:anim>
                                    <p:animEffect transition="in" filter="wipe(right)">
                                      <p:cBhvr>
                                        <p:cTn id="8" dur="1000"/>
                                        <p:tgtEl>
                                          <p:spTgt spid="10"/>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p:tgtEl>
                                          <p:spTgt spid="9"/>
                                        </p:tgtEl>
                                        <p:attrNameLst>
                                          <p:attrName>ppt_x</p:attrName>
                                        </p:attrNameLst>
                                      </p:cBhvr>
                                      <p:tavLst>
                                        <p:tav tm="0">
                                          <p:val>
                                            <p:strVal val="#ppt_x-#ppt_w*1.125000"/>
                                          </p:val>
                                        </p:tav>
                                        <p:tav tm="100000">
                                          <p:val>
                                            <p:strVal val="#ppt_x"/>
                                          </p:val>
                                        </p:tav>
                                      </p:tavLst>
                                    </p:anim>
                                    <p:animEffect transition="in" filter="wipe(right)">
                                      <p:cBhvr>
                                        <p:cTn id="17" dur="1000"/>
                                        <p:tgtEl>
                                          <p:spTgt spid="9"/>
                                        </p:tgtEl>
                                      </p:cBhvr>
                                    </p:animEffect>
                                  </p:childTnLst>
                                </p:cTn>
                              </p:par>
                            </p:childTnLst>
                          </p:cTn>
                        </p:par>
                        <p:par>
                          <p:cTn id="18" fill="hold" nodeType="afterGroup">
                            <p:stCondLst>
                              <p:cond delay="1000"/>
                            </p:stCondLst>
                            <p:childTnLst>
                              <p:par>
                                <p:cTn id="19" presetID="1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p:tgtEl>
                                          <p:spTgt spid="8"/>
                                        </p:tgtEl>
                                        <p:attrNameLst>
                                          <p:attrName>ppt_x</p:attrName>
                                        </p:attrNameLst>
                                      </p:cBhvr>
                                      <p:tavLst>
                                        <p:tav tm="0">
                                          <p:val>
                                            <p:strVal val="#ppt_x-#ppt_w*1.125000"/>
                                          </p:val>
                                        </p:tav>
                                        <p:tav tm="100000">
                                          <p:val>
                                            <p:strVal val="#ppt_x"/>
                                          </p:val>
                                        </p:tav>
                                      </p:tavLst>
                                    </p:anim>
                                    <p:animEffect transition="in" filter="wipe(right)">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 2" descr="couv-chap3.jpg"/>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25603" name="ZoneTexte 5"/>
          <p:cNvSpPr txBox="1">
            <a:spLocks noChangeArrowheads="1"/>
          </p:cNvSpPr>
          <p:nvPr/>
        </p:nvSpPr>
        <p:spPr bwMode="auto">
          <a:xfrm>
            <a:off x="3203575" y="4652963"/>
            <a:ext cx="184150" cy="369887"/>
          </a:xfrm>
          <a:prstGeom prst="rect">
            <a:avLst/>
          </a:prstGeom>
          <a:noFill/>
          <a:ln w="9525">
            <a:noFill/>
            <a:miter lim="800000"/>
            <a:headEnd/>
            <a:tailEnd/>
          </a:ln>
        </p:spPr>
        <p:txBody>
          <a:bodyPr wrap="none">
            <a:spAutoFit/>
          </a:bodyPr>
          <a:lstStyle/>
          <a:p>
            <a:pPr eaLnBrk="1" hangingPunct="1"/>
            <a:endParaRPr lang="fr-FR"/>
          </a:p>
        </p:txBody>
      </p:sp>
    </p:spTree>
  </p:cSld>
  <p:clrMapOvr>
    <a:masterClrMapping/>
  </p:clrMapOvr>
  <p:transition spd="slow">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 1" descr="diplomes.jpg"/>
          <p:cNvPicPr>
            <a:picLocks noChangeAspect="1"/>
          </p:cNvPicPr>
          <p:nvPr/>
        </p:nvPicPr>
        <p:blipFill>
          <a:blip r:embed="rId3" cstate="print"/>
          <a:srcRect/>
          <a:stretch>
            <a:fillRect/>
          </a:stretch>
        </p:blipFill>
        <p:spPr bwMode="auto">
          <a:xfrm>
            <a:off x="-36513" y="0"/>
            <a:ext cx="9704388" cy="6858000"/>
          </a:xfrm>
          <a:prstGeom prst="rect">
            <a:avLst/>
          </a:prstGeom>
          <a:noFill/>
          <a:ln w="9525">
            <a:noFill/>
            <a:miter lim="800000"/>
            <a:headEnd/>
            <a:tailEnd/>
          </a:ln>
        </p:spPr>
      </p:pic>
      <p:sp>
        <p:nvSpPr>
          <p:cNvPr id="41" name="Arrondir un rectangle avec un coin diagonal 40"/>
          <p:cNvSpPr/>
          <p:nvPr/>
        </p:nvSpPr>
        <p:spPr>
          <a:xfrm flipH="1">
            <a:off x="323850" y="3429000"/>
            <a:ext cx="1439863" cy="1152525"/>
          </a:xfrm>
          <a:prstGeom prst="round2DiagRect">
            <a:avLst/>
          </a:prstGeom>
          <a:noFill/>
          <a:ln w="12700" cmpd="sng">
            <a:solidFill>
              <a:srgbClr val="3AF3FB"/>
            </a:solid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2200" b="1" dirty="0">
                <a:solidFill>
                  <a:srgbClr val="3AF3FB"/>
                </a:solidFill>
                <a:latin typeface="Arial Narrow" pitchFamily="34" charset="0"/>
                <a:ea typeface="MS PGothic" pitchFamily="34" charset="-128"/>
              </a:rPr>
              <a:t>CAP</a:t>
            </a:r>
          </a:p>
          <a:p>
            <a:pPr algn="ctr">
              <a:defRPr/>
            </a:pPr>
            <a:r>
              <a:rPr lang="fr-FR" sz="1000" dirty="0">
                <a:solidFill>
                  <a:srgbClr val="3AF3FB"/>
                </a:solidFill>
                <a:latin typeface="Arial Narrow" pitchFamily="34" charset="0"/>
                <a:ea typeface="MS PGothic" pitchFamily="34" charset="-128"/>
              </a:rPr>
              <a:t>CONSTRUCTION MÉCANIQUE, MAINTENANCE INDUSTRIELLE…</a:t>
            </a:r>
          </a:p>
        </p:txBody>
      </p:sp>
      <p:sp>
        <p:nvSpPr>
          <p:cNvPr id="42" name="Arrondir un rectangle avec un coin diagonal 41"/>
          <p:cNvSpPr/>
          <p:nvPr/>
        </p:nvSpPr>
        <p:spPr>
          <a:xfrm flipH="1">
            <a:off x="5580063" y="5157788"/>
            <a:ext cx="3240087" cy="1295400"/>
          </a:xfrm>
          <a:prstGeom prst="round2DiagRect">
            <a:avLst/>
          </a:prstGeom>
          <a:noFill/>
          <a:ln w="12700" cmpd="sng">
            <a:solidFill>
              <a:srgbClr val="3AF3FB"/>
            </a:solid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2200" b="1" dirty="0">
                <a:solidFill>
                  <a:srgbClr val="3AF3FB"/>
                </a:solidFill>
                <a:latin typeface="Arial Narrow" pitchFamily="34" charset="0"/>
                <a:ea typeface="MS PGothic" pitchFamily="34" charset="-128"/>
              </a:rPr>
              <a:t>Diplôme d’ingénieur</a:t>
            </a:r>
          </a:p>
          <a:p>
            <a:pPr algn="ctr">
              <a:defRPr/>
            </a:pPr>
            <a:r>
              <a:rPr lang="fr-FR" sz="1000" dirty="0">
                <a:solidFill>
                  <a:srgbClr val="3AF3FB"/>
                </a:solidFill>
                <a:latin typeface="Arial Narrow" pitchFamily="34" charset="0"/>
                <a:ea typeface="MS PGothic" pitchFamily="34" charset="-128"/>
              </a:rPr>
              <a:t>GÉNÉRALISTE, GÉNIE </a:t>
            </a:r>
            <a:r>
              <a:rPr lang="fr-FR" sz="1000" dirty="0" smtClean="0">
                <a:solidFill>
                  <a:srgbClr val="3AF3FB"/>
                </a:solidFill>
                <a:latin typeface="Arial Narrow" pitchFamily="34" charset="0"/>
                <a:ea typeface="MS PGothic" pitchFamily="34" charset="-128"/>
              </a:rPr>
              <a:t>MÉCANIQUE, MECATRONIQUE…</a:t>
            </a:r>
            <a:endParaRPr lang="fr-FR" sz="1000" dirty="0">
              <a:solidFill>
                <a:srgbClr val="3AF3FB"/>
              </a:solidFill>
              <a:latin typeface="Arial Narrow" pitchFamily="34" charset="0"/>
              <a:ea typeface="MS PGothic" pitchFamily="34" charset="-128"/>
            </a:endParaRPr>
          </a:p>
        </p:txBody>
      </p:sp>
      <p:sp>
        <p:nvSpPr>
          <p:cNvPr id="43" name="Arrondir un rectangle avec un coin diagonal 42"/>
          <p:cNvSpPr/>
          <p:nvPr/>
        </p:nvSpPr>
        <p:spPr>
          <a:xfrm flipH="1">
            <a:off x="2124075" y="4292600"/>
            <a:ext cx="1439863" cy="1223963"/>
          </a:xfrm>
          <a:prstGeom prst="round2DiagRect">
            <a:avLst/>
          </a:prstGeom>
          <a:noFill/>
          <a:ln w="12700" cmpd="sng">
            <a:solidFill>
              <a:srgbClr val="3AF3FB"/>
            </a:solid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2200" b="1">
                <a:solidFill>
                  <a:srgbClr val="3AF3FB"/>
                </a:solidFill>
                <a:latin typeface="Arial Narrow" pitchFamily="34" charset="0"/>
                <a:ea typeface="MS PGothic" pitchFamily="34" charset="-128"/>
              </a:rPr>
              <a:t>Bac pro</a:t>
            </a:r>
          </a:p>
          <a:p>
            <a:pPr algn="ctr">
              <a:defRPr/>
            </a:pPr>
            <a:r>
              <a:rPr lang="fr-FR" sz="1000">
                <a:solidFill>
                  <a:srgbClr val="3AF3FB"/>
                </a:solidFill>
                <a:latin typeface="Arial Narrow" pitchFamily="34" charset="0"/>
                <a:ea typeface="MS PGothic" pitchFamily="34" charset="-128"/>
              </a:rPr>
              <a:t>GÉNIE MÉCANIQUE, CONSTRUCTION MÉCANIQUE…</a:t>
            </a:r>
          </a:p>
        </p:txBody>
      </p:sp>
      <p:sp>
        <p:nvSpPr>
          <p:cNvPr id="45" name="Arrondir un rectangle avec un coin diagonal 44"/>
          <p:cNvSpPr/>
          <p:nvPr/>
        </p:nvSpPr>
        <p:spPr>
          <a:xfrm flipH="1">
            <a:off x="3846513" y="2868613"/>
            <a:ext cx="1439862" cy="2663825"/>
          </a:xfrm>
          <a:prstGeom prst="round2DiagRect">
            <a:avLst/>
          </a:prstGeom>
          <a:noFill/>
          <a:ln w="12700" cmpd="sng">
            <a:solidFill>
              <a:srgbClr val="3AF3FB"/>
            </a:solid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2200" b="1" dirty="0">
                <a:solidFill>
                  <a:srgbClr val="3AF3FB"/>
                </a:solidFill>
                <a:latin typeface="Arial Narrow" pitchFamily="34" charset="0"/>
                <a:ea typeface="MS PGothic" pitchFamily="34" charset="-128"/>
              </a:rPr>
              <a:t>BTS</a:t>
            </a:r>
          </a:p>
          <a:p>
            <a:pPr algn="ctr">
              <a:defRPr/>
            </a:pPr>
            <a:r>
              <a:rPr lang="fr-FR" sz="1000" dirty="0">
                <a:solidFill>
                  <a:srgbClr val="3AF3FB"/>
                </a:solidFill>
                <a:latin typeface="Arial Narrow" pitchFamily="34" charset="0"/>
                <a:ea typeface="MS PGothic" pitchFamily="34" charset="-128"/>
              </a:rPr>
              <a:t>PRODUCTIQUE, MAINTENANCE INDUSTRIELLE…</a:t>
            </a:r>
          </a:p>
          <a:p>
            <a:pPr algn="ctr">
              <a:defRPr/>
            </a:pPr>
            <a:endParaRPr lang="fr-FR" sz="1000" dirty="0">
              <a:solidFill>
                <a:srgbClr val="3AF3FB"/>
              </a:solidFill>
              <a:latin typeface="Arial Narrow" pitchFamily="34" charset="0"/>
              <a:ea typeface="MS PGothic" pitchFamily="34" charset="-128"/>
            </a:endParaRPr>
          </a:p>
          <a:p>
            <a:pPr algn="ctr">
              <a:defRPr/>
            </a:pPr>
            <a:r>
              <a:rPr lang="fr-FR" sz="2200" b="1" dirty="0">
                <a:solidFill>
                  <a:srgbClr val="3AF3FB"/>
                </a:solidFill>
                <a:latin typeface="Arial Narrow" pitchFamily="34" charset="0"/>
                <a:ea typeface="MS PGothic" pitchFamily="34" charset="-128"/>
              </a:rPr>
              <a:t>DUT</a:t>
            </a:r>
          </a:p>
          <a:p>
            <a:pPr algn="ctr">
              <a:defRPr/>
            </a:pPr>
            <a:r>
              <a:rPr lang="fr-FR" sz="1000" dirty="0">
                <a:solidFill>
                  <a:srgbClr val="3AF3FB"/>
                </a:solidFill>
                <a:latin typeface="Arial Narrow" pitchFamily="34" charset="0"/>
                <a:ea typeface="MS PGothic" pitchFamily="34" charset="-128"/>
              </a:rPr>
              <a:t>MESURES PHYSIQUES, MÉCANIQUE ET PRODUCTIQUE…</a:t>
            </a:r>
          </a:p>
          <a:p>
            <a:pPr algn="ctr">
              <a:defRPr/>
            </a:pPr>
            <a:endParaRPr lang="fr-FR" sz="1000" b="1" dirty="0">
              <a:solidFill>
                <a:srgbClr val="3AF3FB"/>
              </a:solidFill>
              <a:latin typeface="Arial Narrow" pitchFamily="34" charset="0"/>
              <a:ea typeface="MS PGothic" pitchFamily="34" charset="-128"/>
            </a:endParaRPr>
          </a:p>
        </p:txBody>
      </p:sp>
      <p:sp>
        <p:nvSpPr>
          <p:cNvPr id="46" name="Arrondir un rectangle avec un coin diagonal 45"/>
          <p:cNvSpPr/>
          <p:nvPr/>
        </p:nvSpPr>
        <p:spPr>
          <a:xfrm flipH="1">
            <a:off x="5581650" y="3716338"/>
            <a:ext cx="1439863" cy="1296987"/>
          </a:xfrm>
          <a:prstGeom prst="round2DiagRect">
            <a:avLst/>
          </a:prstGeom>
          <a:noFill/>
          <a:ln w="12700" cmpd="sng">
            <a:solidFill>
              <a:srgbClr val="3AF3FB"/>
            </a:solid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2200" b="1">
                <a:solidFill>
                  <a:srgbClr val="3AF3FB"/>
                </a:solidFill>
                <a:latin typeface="Arial Narrow" pitchFamily="34" charset="0"/>
                <a:ea typeface="MS PGothic" pitchFamily="34" charset="-128"/>
              </a:rPr>
              <a:t>Licence pro</a:t>
            </a:r>
          </a:p>
          <a:p>
            <a:pPr algn="ctr">
              <a:defRPr/>
            </a:pPr>
            <a:r>
              <a:rPr lang="fr-FR" sz="1000">
                <a:solidFill>
                  <a:srgbClr val="3AF3FB"/>
                </a:solidFill>
                <a:latin typeface="Arial Narrow" pitchFamily="34" charset="0"/>
                <a:ea typeface="MS PGothic" pitchFamily="34" charset="-128"/>
              </a:rPr>
              <a:t>CONCEPTION MÉCANIQUE…</a:t>
            </a:r>
          </a:p>
        </p:txBody>
      </p:sp>
      <p:sp>
        <p:nvSpPr>
          <p:cNvPr id="47" name="Arrondir un rectangle avec un coin diagonal 46"/>
          <p:cNvSpPr/>
          <p:nvPr/>
        </p:nvSpPr>
        <p:spPr>
          <a:xfrm flipH="1">
            <a:off x="7380288" y="3716338"/>
            <a:ext cx="1439862" cy="1296987"/>
          </a:xfrm>
          <a:prstGeom prst="round2DiagRect">
            <a:avLst/>
          </a:prstGeom>
          <a:noFill/>
          <a:ln w="12700" cmpd="sng">
            <a:solidFill>
              <a:srgbClr val="3AF3FB"/>
            </a:solid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2200" b="1">
                <a:solidFill>
                  <a:srgbClr val="3AF3FB"/>
                </a:solidFill>
                <a:latin typeface="Arial Narrow" pitchFamily="34" charset="0"/>
                <a:ea typeface="MS PGothic" pitchFamily="34" charset="-128"/>
              </a:rPr>
              <a:t>Master</a:t>
            </a:r>
          </a:p>
          <a:p>
            <a:pPr algn="ctr">
              <a:defRPr/>
            </a:pPr>
            <a:r>
              <a:rPr lang="fr-FR" sz="1000">
                <a:solidFill>
                  <a:srgbClr val="3AF3FB"/>
                </a:solidFill>
                <a:latin typeface="Arial Narrow" pitchFamily="34" charset="0"/>
                <a:ea typeface="MS PGothic" pitchFamily="34" charset="-128"/>
              </a:rPr>
              <a:t>MANAGEMENT INDUSTRIEL ET SYSTÈMES LOGISTIQUES…</a:t>
            </a:r>
          </a:p>
        </p:txBody>
      </p:sp>
      <p:sp>
        <p:nvSpPr>
          <p:cNvPr id="19" name="Arrondir un rectangle avec un coin diagonal 18"/>
          <p:cNvSpPr/>
          <p:nvPr/>
        </p:nvSpPr>
        <p:spPr>
          <a:xfrm flipH="1">
            <a:off x="2124075" y="2852738"/>
            <a:ext cx="1439863" cy="1295400"/>
          </a:xfrm>
          <a:prstGeom prst="round2DiagRect">
            <a:avLst/>
          </a:prstGeom>
          <a:noFill/>
          <a:ln w="12700" cmpd="sng">
            <a:solidFill>
              <a:srgbClr val="3AF3FB"/>
            </a:solidFill>
          </a:ln>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fr-FR" sz="2200" b="1">
                <a:solidFill>
                  <a:srgbClr val="3AF3FB"/>
                </a:solidFill>
                <a:latin typeface="Arial Narrow" pitchFamily="34" charset="0"/>
                <a:ea typeface="MS PGothic" pitchFamily="34" charset="-128"/>
              </a:rPr>
              <a:t>Bac</a:t>
            </a:r>
          </a:p>
          <a:p>
            <a:pPr algn="ctr">
              <a:defRPr/>
            </a:pPr>
            <a:r>
              <a:rPr lang="fr-FR" sz="1000">
                <a:solidFill>
                  <a:srgbClr val="3AF3FB"/>
                </a:solidFill>
                <a:latin typeface="Arial Narrow" pitchFamily="34" charset="0"/>
                <a:ea typeface="MS PGothic" pitchFamily="34" charset="-128"/>
              </a:rPr>
              <a:t>GÉNÉRAL OU TECHNOLOGIQUE</a:t>
            </a:r>
          </a:p>
        </p:txBody>
      </p:sp>
      <p:sp>
        <p:nvSpPr>
          <p:cNvPr id="26634" name="ZoneTexte 1"/>
          <p:cNvSpPr txBox="1">
            <a:spLocks noChangeArrowheads="1"/>
          </p:cNvSpPr>
          <p:nvPr/>
        </p:nvSpPr>
        <p:spPr bwMode="auto">
          <a:xfrm>
            <a:off x="481013" y="1412875"/>
            <a:ext cx="5761037" cy="708025"/>
          </a:xfrm>
          <a:prstGeom prst="rect">
            <a:avLst/>
          </a:prstGeom>
          <a:noFill/>
          <a:ln w="9525">
            <a:noFill/>
            <a:miter lim="800000"/>
            <a:headEnd/>
            <a:tailEnd/>
          </a:ln>
        </p:spPr>
        <p:txBody>
          <a:bodyPr>
            <a:spAutoFit/>
          </a:bodyPr>
          <a:lstStyle/>
          <a:p>
            <a:r>
              <a:rPr lang="fr-FR" sz="2000">
                <a:solidFill>
                  <a:srgbClr val="3AF3FB"/>
                </a:solidFill>
                <a:latin typeface="Arial Narrow" pitchFamily="34" charset="0"/>
              </a:rPr>
              <a:t>De multiples possibilités de parcours qui vous permettront de choisir celui qui correspond à votre profil.</a:t>
            </a:r>
          </a:p>
        </p:txBody>
      </p:sp>
      <p:sp>
        <p:nvSpPr>
          <p:cNvPr id="2" name="Flèche droite 1"/>
          <p:cNvSpPr/>
          <p:nvPr/>
        </p:nvSpPr>
        <p:spPr>
          <a:xfrm>
            <a:off x="1884363" y="3644900"/>
            <a:ext cx="163512" cy="215900"/>
          </a:xfrm>
          <a:prstGeom prst="rightArrow">
            <a:avLst>
              <a:gd name="adj1" fmla="val 63354"/>
              <a:gd name="adj2" fmla="val 71776"/>
            </a:avLst>
          </a:prstGeom>
          <a:noFill/>
          <a:ln w="12700">
            <a:solidFill>
              <a:srgbClr val="3AF3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5" name="Flèche droite 14"/>
          <p:cNvSpPr/>
          <p:nvPr/>
        </p:nvSpPr>
        <p:spPr>
          <a:xfrm>
            <a:off x="3635375" y="3594100"/>
            <a:ext cx="163513" cy="215900"/>
          </a:xfrm>
          <a:prstGeom prst="rightArrow">
            <a:avLst>
              <a:gd name="adj1" fmla="val 63354"/>
              <a:gd name="adj2" fmla="val 71776"/>
            </a:avLst>
          </a:prstGeom>
          <a:noFill/>
          <a:ln w="12700">
            <a:solidFill>
              <a:srgbClr val="3AF3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Flèche droite 15"/>
          <p:cNvSpPr/>
          <p:nvPr/>
        </p:nvSpPr>
        <p:spPr>
          <a:xfrm>
            <a:off x="1889125" y="4305300"/>
            <a:ext cx="161925" cy="215900"/>
          </a:xfrm>
          <a:prstGeom prst="rightArrow">
            <a:avLst>
              <a:gd name="adj1" fmla="val 63354"/>
              <a:gd name="adj2" fmla="val 71776"/>
            </a:avLst>
          </a:prstGeom>
          <a:noFill/>
          <a:ln w="12700">
            <a:solidFill>
              <a:srgbClr val="3AF3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7" name="Flèche droite 16"/>
          <p:cNvSpPr/>
          <p:nvPr/>
        </p:nvSpPr>
        <p:spPr>
          <a:xfrm>
            <a:off x="3635375" y="4797425"/>
            <a:ext cx="163513" cy="215900"/>
          </a:xfrm>
          <a:prstGeom prst="rightArrow">
            <a:avLst>
              <a:gd name="adj1" fmla="val 63354"/>
              <a:gd name="adj2" fmla="val 71776"/>
            </a:avLst>
          </a:prstGeom>
          <a:noFill/>
          <a:ln w="12700">
            <a:solidFill>
              <a:srgbClr val="3AF3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8" name="Flèche droite 17"/>
          <p:cNvSpPr/>
          <p:nvPr/>
        </p:nvSpPr>
        <p:spPr>
          <a:xfrm>
            <a:off x="5364163" y="4305300"/>
            <a:ext cx="161925" cy="215900"/>
          </a:xfrm>
          <a:prstGeom prst="rightArrow">
            <a:avLst>
              <a:gd name="adj1" fmla="val 63354"/>
              <a:gd name="adj2" fmla="val 71776"/>
            </a:avLst>
          </a:prstGeom>
          <a:noFill/>
          <a:ln w="12700">
            <a:solidFill>
              <a:srgbClr val="3AF3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 name="Flèche droite 19"/>
          <p:cNvSpPr/>
          <p:nvPr/>
        </p:nvSpPr>
        <p:spPr>
          <a:xfrm>
            <a:off x="7118350" y="4305300"/>
            <a:ext cx="163513" cy="215900"/>
          </a:xfrm>
          <a:prstGeom prst="rightArrow">
            <a:avLst>
              <a:gd name="adj1" fmla="val 63354"/>
              <a:gd name="adj2" fmla="val 71776"/>
            </a:avLst>
          </a:prstGeom>
          <a:noFill/>
          <a:ln w="12700">
            <a:solidFill>
              <a:srgbClr val="3AF3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 name="Flèche droite 20"/>
          <p:cNvSpPr/>
          <p:nvPr/>
        </p:nvSpPr>
        <p:spPr>
          <a:xfrm>
            <a:off x="5364163" y="5283200"/>
            <a:ext cx="161925" cy="215900"/>
          </a:xfrm>
          <a:prstGeom prst="rightArrow">
            <a:avLst>
              <a:gd name="adj1" fmla="val 63354"/>
              <a:gd name="adj2" fmla="val 71776"/>
            </a:avLst>
          </a:prstGeom>
          <a:noFill/>
          <a:ln w="12700">
            <a:solidFill>
              <a:srgbClr val="3AF3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1000"/>
                                        <p:tgtEl>
                                          <p:spTgt spid="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10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1000"/>
                                        <p:tgtEl>
                                          <p:spTgt spid="1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1000"/>
                                        <p:tgtEl>
                                          <p:spTgt spid="4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1000"/>
                                        <p:tgtEl>
                                          <p:spTgt spid="1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left)">
                                      <p:cBhvr>
                                        <p:cTn id="32" dur="1000"/>
                                        <p:tgtEl>
                                          <p:spTgt spid="4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1000"/>
                                        <p:tgtEl>
                                          <p:spTgt spid="4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1000"/>
                                        <p:tgtEl>
                                          <p:spTgt spid="2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1000"/>
                                        <p:tgtEl>
                                          <p:spTgt spid="1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wipe(left)">
                                      <p:cBhvr>
                                        <p:cTn id="46" dur="1000"/>
                                        <p:tgtEl>
                                          <p:spTgt spid="4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1000"/>
                                        <p:tgtEl>
                                          <p:spTgt spid="2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wipe(left)">
                                      <p:cBhvr>
                                        <p:cTn id="52"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5" grpId="0" animBg="1"/>
      <p:bldP spid="46" grpId="0" animBg="1"/>
      <p:bldP spid="47" grpId="0" animBg="1"/>
      <p:bldP spid="19" grpId="0" animBg="1"/>
      <p:bldP spid="2" grpId="0" animBg="1"/>
      <p:bldP spid="15" grpId="0" animBg="1"/>
      <p:bldP spid="16" grpId="0" animBg="1"/>
      <p:bldP spid="17" grpId="0" animBg="1"/>
      <p:bldP spid="18"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 1"/>
          <p:cNvPicPr>
            <a:picLocks noChangeAspect="1"/>
          </p:cNvPicPr>
          <p:nvPr/>
        </p:nvPicPr>
        <p:blipFill>
          <a:blip r:embed="rId3" cstate="print"/>
          <a:srcRect/>
          <a:stretch>
            <a:fillRect/>
          </a:stretch>
        </p:blipFill>
        <p:spPr bwMode="auto">
          <a:xfrm>
            <a:off x="0" y="0"/>
            <a:ext cx="9737725" cy="6881813"/>
          </a:xfrm>
          <a:prstGeom prst="rect">
            <a:avLst/>
          </a:prstGeom>
          <a:noFill/>
          <a:ln w="9525">
            <a:noFill/>
            <a:miter lim="800000"/>
            <a:headEnd/>
            <a:tailEnd/>
          </a:ln>
        </p:spPr>
      </p:pic>
      <p:sp>
        <p:nvSpPr>
          <p:cNvPr id="7" name="Rectangle 6"/>
          <p:cNvSpPr>
            <a:spLocks noChangeArrowheads="1"/>
          </p:cNvSpPr>
          <p:nvPr/>
        </p:nvSpPr>
        <p:spPr bwMode="auto">
          <a:xfrm flipH="1">
            <a:off x="503238" y="1284288"/>
            <a:ext cx="3421062" cy="2185987"/>
          </a:xfrm>
          <a:prstGeom prst="rect">
            <a:avLst/>
          </a:prstGeom>
          <a:noFill/>
          <a:ln w="9525">
            <a:noFill/>
            <a:miter lim="800000"/>
            <a:headEnd/>
            <a:tailEnd/>
          </a:ln>
        </p:spPr>
        <p:txBody>
          <a:bodyPr>
            <a:spAutoFit/>
          </a:bodyPr>
          <a:lstStyle/>
          <a:p>
            <a:pPr eaLnBrk="1" hangingPunct="1"/>
            <a:r>
              <a:rPr lang="fr-FR" sz="2400">
                <a:solidFill>
                  <a:schemeClr val="bg1"/>
                </a:solidFill>
                <a:latin typeface="Arial Narrow" pitchFamily="34" charset="0"/>
              </a:rPr>
              <a:t>L</a:t>
            </a:r>
            <a:r>
              <a:rPr lang="fr-FR" altLang="ja-JP" sz="2400">
                <a:solidFill>
                  <a:schemeClr val="bg1"/>
                </a:solidFill>
                <a:latin typeface="Arial Narrow" pitchFamily="34" charset="0"/>
              </a:rPr>
              <a:t>’apprentissage / Alternance</a:t>
            </a:r>
          </a:p>
          <a:p>
            <a:pPr eaLnBrk="1" hangingPunct="1"/>
            <a:endParaRPr lang="fr-FR" sz="2200">
              <a:solidFill>
                <a:schemeClr val="bg1"/>
              </a:solidFill>
              <a:latin typeface="Arial Narrow" pitchFamily="34" charset="0"/>
            </a:endParaRPr>
          </a:p>
          <a:p>
            <a:pPr eaLnBrk="1" hangingPunct="1"/>
            <a:r>
              <a:rPr lang="fr-FR">
                <a:solidFill>
                  <a:srgbClr val="3AF3FB"/>
                </a:solidFill>
                <a:latin typeface="Arial Narrow" pitchFamily="34" charset="0"/>
              </a:rPr>
              <a:t>En plus du diplôme professionnel, l’</a:t>
            </a:r>
            <a:r>
              <a:rPr lang="fr-FR" altLang="ja-JP">
                <a:solidFill>
                  <a:srgbClr val="3AF3FB"/>
                </a:solidFill>
                <a:latin typeface="Arial Narrow" pitchFamily="34" charset="0"/>
              </a:rPr>
              <a:t>apprentissage permet à l’étudiant d’acquérir de l’expérience. Environ la moitié du temps est consacrée au travail en entreprise.</a:t>
            </a:r>
            <a:endParaRPr lang="fr-FR">
              <a:solidFill>
                <a:srgbClr val="3AF3FB"/>
              </a:solidFill>
              <a:latin typeface="Arial Narrow" pitchFamily="34" charset="0"/>
            </a:endParaRPr>
          </a:p>
        </p:txBody>
      </p:sp>
      <p:sp>
        <p:nvSpPr>
          <p:cNvPr id="9" name="Rectangle 8"/>
          <p:cNvSpPr>
            <a:spLocks noChangeArrowheads="1"/>
          </p:cNvSpPr>
          <p:nvPr/>
        </p:nvSpPr>
        <p:spPr bwMode="auto">
          <a:xfrm>
            <a:off x="503238" y="4021138"/>
            <a:ext cx="3240087" cy="2216150"/>
          </a:xfrm>
          <a:prstGeom prst="rect">
            <a:avLst/>
          </a:prstGeom>
          <a:noFill/>
          <a:ln w="9525">
            <a:noFill/>
            <a:miter lim="800000"/>
            <a:headEnd/>
            <a:tailEnd/>
          </a:ln>
        </p:spPr>
        <p:txBody>
          <a:bodyPr>
            <a:spAutoFit/>
          </a:bodyPr>
          <a:lstStyle/>
          <a:p>
            <a:pPr eaLnBrk="1" hangingPunct="1"/>
            <a:r>
              <a:rPr lang="fr-FR" sz="2400">
                <a:solidFill>
                  <a:schemeClr val="bg1"/>
                </a:solidFill>
                <a:latin typeface="Arial Narrow" pitchFamily="34" charset="0"/>
              </a:rPr>
              <a:t>Le statut scolaire</a:t>
            </a:r>
          </a:p>
          <a:p>
            <a:pPr eaLnBrk="1" hangingPunct="1"/>
            <a:endParaRPr lang="fr-FR" sz="2200" b="1">
              <a:solidFill>
                <a:srgbClr val="3AF3FB"/>
              </a:solidFill>
              <a:latin typeface="Arial Narrow" pitchFamily="34" charset="0"/>
            </a:endParaRPr>
          </a:p>
          <a:p>
            <a:pPr eaLnBrk="1" hangingPunct="1"/>
            <a:r>
              <a:rPr lang="fr-FR">
                <a:solidFill>
                  <a:srgbClr val="3AF3FB"/>
                </a:solidFill>
                <a:latin typeface="Arial Narrow" pitchFamily="34" charset="0"/>
              </a:rPr>
              <a:t>Il s</a:t>
            </a:r>
            <a:r>
              <a:rPr lang="fr-FR" altLang="ja-JP">
                <a:solidFill>
                  <a:srgbClr val="3AF3FB"/>
                </a:solidFill>
                <a:latin typeface="Arial Narrow" pitchFamily="34" charset="0"/>
              </a:rPr>
              <a:t>’agit d’une formation à temps complet en classe, parfois complétée par des stages en entreprise. Tous les diplômes sont accessibles par cette voie.</a:t>
            </a:r>
            <a:endParaRPr lang="fr-FR">
              <a:solidFill>
                <a:srgbClr val="3AF3FB"/>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ppt_x</p:attrName>
                                        </p:attrNameLst>
                                      </p:cBhvr>
                                      <p:tavLst>
                                        <p:tav tm="0">
                                          <p:val>
                                            <p:strVal val="#ppt_x-#ppt_w*1.125000"/>
                                          </p:val>
                                        </p:tav>
                                        <p:tav tm="100000">
                                          <p:val>
                                            <p:strVal val="#ppt_x"/>
                                          </p:val>
                                        </p:tav>
                                      </p:tavLst>
                                    </p:anim>
                                    <p:animEffect transition="in" filter="wipe(right)">
                                      <p:cBhvr>
                                        <p:cTn id="8" dur="1000"/>
                                        <p:tgtEl>
                                          <p:spTgt spid="7"/>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p:tgtEl>
                                          <p:spTgt spid="9"/>
                                        </p:tgtEl>
                                        <p:attrNameLst>
                                          <p:attrName>ppt_x</p:attrName>
                                        </p:attrNameLst>
                                      </p:cBhvr>
                                      <p:tavLst>
                                        <p:tav tm="0">
                                          <p:val>
                                            <p:strVal val="#ppt_x-#ppt_w*1.125000"/>
                                          </p:val>
                                        </p:tav>
                                        <p:tav tm="100000">
                                          <p:val>
                                            <p:strVal val="#ppt_x"/>
                                          </p:val>
                                        </p:tav>
                                      </p:tavLst>
                                    </p:anim>
                                    <p:animEffect transition="in" filter="wipe(right)">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2"/>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15" name="ZoneTexte 14"/>
          <p:cNvSpPr txBox="1"/>
          <p:nvPr/>
        </p:nvSpPr>
        <p:spPr>
          <a:xfrm>
            <a:off x="0" y="0"/>
            <a:ext cx="9756576" cy="1354217"/>
          </a:xfrm>
          <a:prstGeom prst="rect">
            <a:avLst/>
          </a:prstGeom>
          <a:solidFill>
            <a:srgbClr val="74D8E2"/>
          </a:solidFill>
        </p:spPr>
        <p:txBody>
          <a:bodyPr wrap="square" rtlCol="0">
            <a:spAutoFit/>
          </a:bodyPr>
          <a:lstStyle/>
          <a:p>
            <a:endParaRPr lang="fr-FR" dirty="0" smtClean="0"/>
          </a:p>
          <a:p>
            <a:pPr algn="ctr"/>
            <a:r>
              <a:rPr lang="fr-FR" sz="3200" b="1" dirty="0" smtClean="0">
                <a:solidFill>
                  <a:schemeClr val="tx2">
                    <a:lumMod val="75000"/>
                  </a:schemeClr>
                </a:solidFill>
              </a:rPr>
              <a:t>Plus d’infos sur nos réseaux sociaux</a:t>
            </a:r>
          </a:p>
          <a:p>
            <a:endParaRPr lang="fr-FR" sz="3200" dirty="0"/>
          </a:p>
        </p:txBody>
      </p:sp>
      <p:pic>
        <p:nvPicPr>
          <p:cNvPr id="4" name="Image 3" descr="220px-Twitter_Bird.svg.jpg"/>
          <p:cNvPicPr>
            <a:picLocks noChangeAspect="1"/>
          </p:cNvPicPr>
          <p:nvPr/>
        </p:nvPicPr>
        <p:blipFill>
          <a:blip r:embed="rId4" cstate="print"/>
          <a:srcRect/>
          <a:stretch>
            <a:fillRect/>
          </a:stretch>
        </p:blipFill>
        <p:spPr bwMode="auto">
          <a:xfrm>
            <a:off x="2814939" y="2129458"/>
            <a:ext cx="1387112" cy="1242516"/>
          </a:xfrm>
          <a:prstGeom prst="rect">
            <a:avLst/>
          </a:prstGeom>
          <a:noFill/>
          <a:ln w="9525">
            <a:noFill/>
            <a:miter lim="800000"/>
            <a:headEnd/>
            <a:tailEnd/>
          </a:ln>
        </p:spPr>
      </p:pic>
      <p:pic>
        <p:nvPicPr>
          <p:cNvPr id="5" name="Image 4" descr="linkedin-logo.png"/>
          <p:cNvPicPr>
            <a:picLocks noChangeAspect="1"/>
          </p:cNvPicPr>
          <p:nvPr/>
        </p:nvPicPr>
        <p:blipFill>
          <a:blip r:embed="rId5" cstate="print"/>
          <a:srcRect/>
          <a:stretch>
            <a:fillRect/>
          </a:stretch>
        </p:blipFill>
        <p:spPr bwMode="auto">
          <a:xfrm>
            <a:off x="6990064" y="1960313"/>
            <a:ext cx="1686392" cy="1684711"/>
          </a:xfrm>
          <a:prstGeom prst="rect">
            <a:avLst/>
          </a:prstGeom>
          <a:noFill/>
          <a:ln w="9525">
            <a:noFill/>
            <a:miter lim="800000"/>
            <a:headEnd/>
            <a:tailEnd/>
          </a:ln>
        </p:spPr>
      </p:pic>
      <p:pic>
        <p:nvPicPr>
          <p:cNvPr id="6" name="Image 5" descr="youtube-logo(1).png"/>
          <p:cNvPicPr>
            <a:picLocks noChangeAspect="1"/>
          </p:cNvPicPr>
          <p:nvPr/>
        </p:nvPicPr>
        <p:blipFill>
          <a:blip r:embed="rId6" cstate="print"/>
          <a:srcRect/>
          <a:stretch>
            <a:fillRect/>
          </a:stretch>
        </p:blipFill>
        <p:spPr bwMode="auto">
          <a:xfrm>
            <a:off x="4758038" y="1967633"/>
            <a:ext cx="1538433" cy="1553566"/>
          </a:xfrm>
          <a:prstGeom prst="rect">
            <a:avLst/>
          </a:prstGeom>
          <a:noFill/>
          <a:ln w="9525">
            <a:noFill/>
            <a:miter lim="800000"/>
            <a:headEnd/>
            <a:tailEnd/>
          </a:ln>
        </p:spPr>
      </p:pic>
      <p:pic>
        <p:nvPicPr>
          <p:cNvPr id="7" name="Picture 6" descr="http://www.stuckens.com/images/Facebook-Vector-Icon.png"/>
          <p:cNvPicPr>
            <a:picLocks noChangeAspect="1" noChangeArrowheads="1"/>
          </p:cNvPicPr>
          <p:nvPr/>
        </p:nvPicPr>
        <p:blipFill>
          <a:blip r:embed="rId7" cstate="print"/>
          <a:srcRect/>
          <a:stretch>
            <a:fillRect/>
          </a:stretch>
        </p:blipFill>
        <p:spPr bwMode="auto">
          <a:xfrm>
            <a:off x="539750" y="1889252"/>
            <a:ext cx="1677986" cy="1677986"/>
          </a:xfrm>
          <a:prstGeom prst="rect">
            <a:avLst/>
          </a:prstGeom>
          <a:noFill/>
          <a:ln w="9525">
            <a:noFill/>
            <a:miter lim="800000"/>
            <a:headEnd/>
            <a:tailEnd/>
          </a:ln>
        </p:spPr>
      </p:pic>
      <p:pic>
        <p:nvPicPr>
          <p:cNvPr id="9" name="Image 2"/>
          <p:cNvPicPr>
            <a:picLocks noChangeAspect="1"/>
          </p:cNvPicPr>
          <p:nvPr/>
        </p:nvPicPr>
        <p:blipFill>
          <a:blip r:embed="rId8" cstate="print"/>
          <a:srcRect/>
          <a:stretch>
            <a:fillRect/>
          </a:stretch>
        </p:blipFill>
        <p:spPr bwMode="auto">
          <a:xfrm>
            <a:off x="837728" y="5949427"/>
            <a:ext cx="683419" cy="683419"/>
          </a:xfrm>
          <a:prstGeom prst="rect">
            <a:avLst/>
          </a:prstGeom>
          <a:noFill/>
          <a:ln w="9525">
            <a:noFill/>
            <a:miter lim="800000"/>
            <a:headEnd/>
            <a:tailEnd/>
          </a:ln>
        </p:spPr>
      </p:pic>
      <p:pic>
        <p:nvPicPr>
          <p:cNvPr id="10" name="Image 3"/>
          <p:cNvPicPr>
            <a:picLocks noChangeAspect="1"/>
          </p:cNvPicPr>
          <p:nvPr/>
        </p:nvPicPr>
        <p:blipFill>
          <a:blip r:embed="rId9" cstate="print"/>
          <a:srcRect/>
          <a:stretch>
            <a:fillRect/>
          </a:stretch>
        </p:blipFill>
        <p:spPr bwMode="auto">
          <a:xfrm>
            <a:off x="2086405" y="5948742"/>
            <a:ext cx="687280" cy="687280"/>
          </a:xfrm>
          <a:prstGeom prst="rect">
            <a:avLst/>
          </a:prstGeom>
          <a:noFill/>
          <a:ln w="9525">
            <a:noFill/>
            <a:miter lim="800000"/>
            <a:headEnd/>
            <a:tailEnd/>
          </a:ln>
        </p:spPr>
      </p:pic>
      <p:pic>
        <p:nvPicPr>
          <p:cNvPr id="11" name="Image 4"/>
          <p:cNvPicPr>
            <a:picLocks noChangeAspect="1"/>
          </p:cNvPicPr>
          <p:nvPr/>
        </p:nvPicPr>
        <p:blipFill>
          <a:blip r:embed="rId10" cstate="print"/>
          <a:srcRect/>
          <a:stretch>
            <a:fillRect/>
          </a:stretch>
        </p:blipFill>
        <p:spPr bwMode="auto">
          <a:xfrm>
            <a:off x="3324632" y="5953480"/>
            <a:ext cx="665078" cy="665079"/>
          </a:xfrm>
          <a:prstGeom prst="rect">
            <a:avLst/>
          </a:prstGeom>
          <a:noFill/>
          <a:ln w="9525">
            <a:noFill/>
            <a:miter lim="800000"/>
            <a:headEnd/>
            <a:tailEnd/>
          </a:ln>
        </p:spPr>
      </p:pic>
      <p:pic>
        <p:nvPicPr>
          <p:cNvPr id="12" name="Image 5"/>
          <p:cNvPicPr>
            <a:picLocks noChangeAspect="1"/>
          </p:cNvPicPr>
          <p:nvPr/>
        </p:nvPicPr>
        <p:blipFill>
          <a:blip r:embed="rId11" cstate="print"/>
          <a:srcRect/>
          <a:stretch>
            <a:fillRect/>
          </a:stretch>
        </p:blipFill>
        <p:spPr bwMode="auto">
          <a:xfrm>
            <a:off x="4582688" y="5941538"/>
            <a:ext cx="727822" cy="727822"/>
          </a:xfrm>
          <a:prstGeom prst="rect">
            <a:avLst/>
          </a:prstGeom>
          <a:noFill/>
          <a:ln w="9525">
            <a:noFill/>
            <a:miter lim="800000"/>
            <a:headEnd/>
            <a:tailEnd/>
          </a:ln>
        </p:spPr>
      </p:pic>
      <p:pic>
        <p:nvPicPr>
          <p:cNvPr id="13" name="Image 6"/>
          <p:cNvPicPr>
            <a:picLocks noChangeAspect="1"/>
          </p:cNvPicPr>
          <p:nvPr/>
        </p:nvPicPr>
        <p:blipFill>
          <a:blip r:embed="rId12" cstate="print"/>
          <a:srcRect/>
          <a:stretch>
            <a:fillRect/>
          </a:stretch>
        </p:blipFill>
        <p:spPr bwMode="auto">
          <a:xfrm>
            <a:off x="5832834" y="5960750"/>
            <a:ext cx="620675" cy="619710"/>
          </a:xfrm>
          <a:prstGeom prst="rect">
            <a:avLst/>
          </a:prstGeom>
          <a:noFill/>
          <a:ln w="9525">
            <a:noFill/>
            <a:miter lim="800000"/>
            <a:headEnd/>
            <a:tailEnd/>
          </a:ln>
        </p:spPr>
      </p:pic>
      <p:pic>
        <p:nvPicPr>
          <p:cNvPr id="14" name="Image 7"/>
          <p:cNvPicPr>
            <a:picLocks noChangeAspect="1"/>
          </p:cNvPicPr>
          <p:nvPr/>
        </p:nvPicPr>
        <p:blipFill>
          <a:blip r:embed="rId13" cstate="print"/>
          <a:srcRect/>
          <a:stretch>
            <a:fillRect/>
          </a:stretch>
        </p:blipFill>
        <p:spPr bwMode="auto">
          <a:xfrm>
            <a:off x="6984546" y="5958970"/>
            <a:ext cx="634189" cy="634190"/>
          </a:xfrm>
          <a:prstGeom prst="rect">
            <a:avLst/>
          </a:prstGeom>
          <a:noFill/>
          <a:ln w="9525">
            <a:noFill/>
            <a:miter lim="800000"/>
            <a:headEnd/>
            <a:tailEnd/>
          </a:ln>
        </p:spPr>
      </p:pic>
      <p:pic>
        <p:nvPicPr>
          <p:cNvPr id="16" name="Image 8"/>
          <p:cNvPicPr>
            <a:picLocks noChangeAspect="1"/>
          </p:cNvPicPr>
          <p:nvPr/>
        </p:nvPicPr>
        <p:blipFill>
          <a:blip r:embed="rId14" cstate="print"/>
          <a:srcRect/>
          <a:stretch>
            <a:fillRect/>
          </a:stretch>
        </p:blipFill>
        <p:spPr bwMode="auto">
          <a:xfrm>
            <a:off x="8164081" y="5954230"/>
            <a:ext cx="656391" cy="656391"/>
          </a:xfrm>
          <a:prstGeom prst="rect">
            <a:avLst/>
          </a:prstGeom>
          <a:noFill/>
          <a:ln w="9525">
            <a:noFill/>
            <a:miter lim="800000"/>
            <a:headEnd/>
            <a:tailEnd/>
          </a:ln>
        </p:spPr>
      </p:pic>
      <p:sp>
        <p:nvSpPr>
          <p:cNvPr id="17" name="ZoneTexte 16"/>
          <p:cNvSpPr txBox="1"/>
          <p:nvPr/>
        </p:nvSpPr>
        <p:spPr>
          <a:xfrm>
            <a:off x="0" y="4356393"/>
            <a:ext cx="9684568" cy="584775"/>
          </a:xfrm>
          <a:prstGeom prst="rect">
            <a:avLst/>
          </a:prstGeom>
          <a:noFill/>
        </p:spPr>
        <p:txBody>
          <a:bodyPr wrap="square" rtlCol="0">
            <a:spAutoFit/>
          </a:bodyPr>
          <a:lstStyle/>
          <a:p>
            <a:pPr algn="ctr"/>
            <a:r>
              <a:rPr lang="fr-FR" sz="3200" b="1" dirty="0" smtClean="0">
                <a:solidFill>
                  <a:srgbClr val="33C6D5"/>
                </a:solidFill>
              </a:rPr>
              <a:t>www.artema-france.org</a:t>
            </a:r>
            <a:endParaRPr lang="fr-FR" sz="3200" b="1" dirty="0">
              <a:solidFill>
                <a:srgbClr val="33C6D5"/>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2"/>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15" name="ZoneTexte 14"/>
          <p:cNvSpPr txBox="1"/>
          <p:nvPr/>
        </p:nvSpPr>
        <p:spPr>
          <a:xfrm>
            <a:off x="-36512" y="0"/>
            <a:ext cx="9721080" cy="1354217"/>
          </a:xfrm>
          <a:prstGeom prst="rect">
            <a:avLst/>
          </a:prstGeom>
          <a:solidFill>
            <a:srgbClr val="74D8E2"/>
          </a:solidFill>
        </p:spPr>
        <p:txBody>
          <a:bodyPr wrap="square" rtlCol="0">
            <a:spAutoFit/>
          </a:bodyPr>
          <a:lstStyle/>
          <a:p>
            <a:endParaRPr lang="fr-FR" dirty="0" smtClean="0"/>
          </a:p>
          <a:p>
            <a:pPr algn="ctr"/>
            <a:r>
              <a:rPr lang="fr-FR" sz="3200" b="1" dirty="0" smtClean="0">
                <a:solidFill>
                  <a:schemeClr val="tx2">
                    <a:lumMod val="75000"/>
                  </a:schemeClr>
                </a:solidFill>
              </a:rPr>
              <a:t>Définition de la Mécatronique</a:t>
            </a:r>
          </a:p>
          <a:p>
            <a:endParaRPr lang="fr-FR" sz="3200" dirty="0"/>
          </a:p>
        </p:txBody>
      </p:sp>
      <p:sp>
        <p:nvSpPr>
          <p:cNvPr id="18" name="ZoneTexte 17"/>
          <p:cNvSpPr txBox="1"/>
          <p:nvPr/>
        </p:nvSpPr>
        <p:spPr>
          <a:xfrm>
            <a:off x="0" y="1548656"/>
            <a:ext cx="9684567" cy="4616648"/>
          </a:xfrm>
          <a:prstGeom prst="rect">
            <a:avLst/>
          </a:prstGeom>
          <a:noFill/>
        </p:spPr>
        <p:txBody>
          <a:bodyPr wrap="square">
            <a:spAutoFit/>
          </a:bodyPr>
          <a:lstStyle/>
          <a:p>
            <a:pPr algn="ctr">
              <a:buFont typeface="Times New Roman" pitchFamily="16" charset="0"/>
              <a:buNone/>
              <a:defRPr/>
            </a:pPr>
            <a:r>
              <a:rPr lang="fr-FR" sz="2600" dirty="0">
                <a:solidFill>
                  <a:srgbClr val="89E0FF"/>
                </a:solidFill>
                <a:latin typeface="Arial" charset="0"/>
                <a:cs typeface="Arial" charset="0"/>
              </a:rPr>
              <a:t>Mécanique</a:t>
            </a:r>
            <a:r>
              <a:rPr lang="fr-FR" sz="2600" dirty="0">
                <a:solidFill>
                  <a:schemeClr val="accent1">
                    <a:lumMod val="60000"/>
                    <a:lumOff val="40000"/>
                  </a:schemeClr>
                </a:solidFill>
                <a:latin typeface="Arial" charset="0"/>
                <a:cs typeface="Arial" charset="0"/>
              </a:rPr>
              <a:t> </a:t>
            </a:r>
            <a:r>
              <a:rPr lang="fr-FR" sz="2600" dirty="0">
                <a:solidFill>
                  <a:srgbClr val="33C6D5"/>
                </a:solidFill>
                <a:latin typeface="Arial" charset="0"/>
                <a:cs typeface="Arial" charset="0"/>
              </a:rPr>
              <a:t>+</a:t>
            </a:r>
            <a:r>
              <a:rPr lang="fr-FR" sz="2600" dirty="0">
                <a:solidFill>
                  <a:schemeClr val="accent1">
                    <a:lumMod val="60000"/>
                    <a:lumOff val="40000"/>
                  </a:schemeClr>
                </a:solidFill>
                <a:latin typeface="Arial" charset="0"/>
                <a:cs typeface="Arial" charset="0"/>
              </a:rPr>
              <a:t> </a:t>
            </a:r>
            <a:r>
              <a:rPr lang="fr-FR" sz="2600" dirty="0">
                <a:solidFill>
                  <a:srgbClr val="E84ADD"/>
                </a:solidFill>
                <a:latin typeface="Arial" charset="0"/>
                <a:cs typeface="Arial" charset="0"/>
              </a:rPr>
              <a:t>Electronique</a:t>
            </a:r>
            <a:r>
              <a:rPr lang="fr-FR" sz="2600" dirty="0">
                <a:solidFill>
                  <a:schemeClr val="accent1">
                    <a:lumMod val="60000"/>
                    <a:lumOff val="40000"/>
                  </a:schemeClr>
                </a:solidFill>
                <a:latin typeface="Arial" charset="0"/>
                <a:cs typeface="Arial" charset="0"/>
              </a:rPr>
              <a:t> </a:t>
            </a:r>
            <a:r>
              <a:rPr lang="fr-FR" sz="2600" dirty="0">
                <a:solidFill>
                  <a:srgbClr val="33C6D5"/>
                </a:solidFill>
                <a:latin typeface="Arial" charset="0"/>
                <a:cs typeface="Arial" charset="0"/>
              </a:rPr>
              <a:t>+</a:t>
            </a:r>
            <a:r>
              <a:rPr lang="fr-FR" sz="2600" dirty="0">
                <a:solidFill>
                  <a:schemeClr val="accent1">
                    <a:lumMod val="60000"/>
                    <a:lumOff val="40000"/>
                  </a:schemeClr>
                </a:solidFill>
                <a:latin typeface="Arial" charset="0"/>
                <a:cs typeface="Arial" charset="0"/>
              </a:rPr>
              <a:t> </a:t>
            </a:r>
            <a:r>
              <a:rPr lang="fr-FR" sz="2600" dirty="0">
                <a:solidFill>
                  <a:srgbClr val="FFC000"/>
                </a:solidFill>
                <a:latin typeface="Arial" charset="0"/>
                <a:cs typeface="Arial" charset="0"/>
              </a:rPr>
              <a:t>Informatique</a:t>
            </a:r>
            <a:r>
              <a:rPr lang="fr-FR" sz="2600" dirty="0">
                <a:solidFill>
                  <a:schemeClr val="accent1">
                    <a:lumMod val="60000"/>
                    <a:lumOff val="40000"/>
                  </a:schemeClr>
                </a:solidFill>
                <a:latin typeface="Arial" charset="0"/>
                <a:cs typeface="Arial" charset="0"/>
              </a:rPr>
              <a:t> </a:t>
            </a:r>
            <a:r>
              <a:rPr lang="fr-FR" sz="2600" dirty="0">
                <a:solidFill>
                  <a:srgbClr val="33C6D5"/>
                </a:solidFill>
                <a:latin typeface="Arial" charset="0"/>
                <a:cs typeface="Arial" charset="0"/>
              </a:rPr>
              <a:t>+</a:t>
            </a:r>
            <a:r>
              <a:rPr lang="fr-FR" sz="2600" dirty="0">
                <a:solidFill>
                  <a:schemeClr val="accent1">
                    <a:lumMod val="60000"/>
                    <a:lumOff val="40000"/>
                  </a:schemeClr>
                </a:solidFill>
                <a:latin typeface="Arial" charset="0"/>
                <a:cs typeface="Arial" charset="0"/>
              </a:rPr>
              <a:t> </a:t>
            </a:r>
            <a:r>
              <a:rPr lang="fr-FR" sz="2600" dirty="0">
                <a:solidFill>
                  <a:schemeClr val="accent6">
                    <a:lumMod val="20000"/>
                    <a:lumOff val="80000"/>
                  </a:schemeClr>
                </a:solidFill>
                <a:latin typeface="Arial" charset="0"/>
                <a:cs typeface="Arial" charset="0"/>
              </a:rPr>
              <a:t>NTIC</a:t>
            </a:r>
          </a:p>
          <a:p>
            <a:pPr algn="ctr">
              <a:buFont typeface="Times New Roman" pitchFamily="16" charset="0"/>
              <a:buNone/>
              <a:defRPr/>
            </a:pPr>
            <a:r>
              <a:rPr lang="fr-FR" sz="2600" dirty="0">
                <a:solidFill>
                  <a:schemeClr val="accent1">
                    <a:lumMod val="60000"/>
                    <a:lumOff val="40000"/>
                  </a:schemeClr>
                </a:solidFill>
                <a:latin typeface="Arial" charset="0"/>
                <a:cs typeface="Arial" charset="0"/>
              </a:rPr>
              <a:t> </a:t>
            </a:r>
            <a:r>
              <a:rPr lang="fr-FR" sz="2600" dirty="0">
                <a:solidFill>
                  <a:srgbClr val="33C6D5"/>
                </a:solidFill>
                <a:latin typeface="Arial" charset="0"/>
                <a:cs typeface="Arial" charset="0"/>
              </a:rPr>
              <a:t>=</a:t>
            </a:r>
          </a:p>
          <a:p>
            <a:pPr algn="ctr">
              <a:buFont typeface="Times New Roman" pitchFamily="16" charset="0"/>
              <a:buNone/>
              <a:defRPr/>
            </a:pPr>
            <a:r>
              <a:rPr lang="fr-FR" sz="2600" dirty="0">
                <a:solidFill>
                  <a:srgbClr val="D80E51"/>
                </a:solidFill>
                <a:latin typeface="Arial" charset="0"/>
                <a:cs typeface="Arial" charset="0"/>
              </a:rPr>
              <a:t>La Mécatronique</a:t>
            </a:r>
          </a:p>
          <a:p>
            <a:pPr algn="ctr">
              <a:buFont typeface="Times New Roman" pitchFamily="16" charset="0"/>
              <a:buNone/>
              <a:defRPr/>
            </a:pPr>
            <a:endParaRPr lang="fr-FR" sz="2400" dirty="0">
              <a:solidFill>
                <a:schemeClr val="accent1">
                  <a:lumMod val="60000"/>
                  <a:lumOff val="40000"/>
                </a:schemeClr>
              </a:solidFill>
              <a:latin typeface="Arial" charset="0"/>
              <a:cs typeface="Arial" charset="0"/>
            </a:endParaRPr>
          </a:p>
          <a:p>
            <a:pPr algn="ctr">
              <a:buFont typeface="Times New Roman" pitchFamily="16" charset="0"/>
              <a:buNone/>
              <a:defRPr/>
            </a:pPr>
            <a:endParaRPr lang="fr-FR" sz="2400" dirty="0">
              <a:solidFill>
                <a:schemeClr val="accent1">
                  <a:lumMod val="60000"/>
                  <a:lumOff val="40000"/>
                </a:schemeClr>
              </a:solidFill>
              <a:latin typeface="Arial" charset="0"/>
              <a:cs typeface="Arial" charset="0"/>
            </a:endParaRPr>
          </a:p>
          <a:p>
            <a:pPr algn="ctr">
              <a:buFont typeface="Times New Roman" pitchFamily="16" charset="0"/>
              <a:buNone/>
              <a:defRPr/>
            </a:pPr>
            <a:endParaRPr lang="fr-FR" sz="2400" dirty="0">
              <a:solidFill>
                <a:schemeClr val="accent1">
                  <a:lumMod val="60000"/>
                  <a:lumOff val="40000"/>
                </a:schemeClr>
              </a:solidFill>
              <a:latin typeface="Arial" charset="0"/>
              <a:cs typeface="Arial" charset="0"/>
            </a:endParaRPr>
          </a:p>
          <a:p>
            <a:pPr algn="ctr">
              <a:buFont typeface="Times New Roman" pitchFamily="16" charset="0"/>
              <a:buNone/>
              <a:defRPr/>
            </a:pPr>
            <a:endParaRPr lang="fr-FR" sz="2400" dirty="0">
              <a:solidFill>
                <a:schemeClr val="accent1">
                  <a:lumMod val="60000"/>
                  <a:lumOff val="40000"/>
                </a:schemeClr>
              </a:solidFill>
              <a:latin typeface="Arial" charset="0"/>
              <a:cs typeface="Arial" charset="0"/>
            </a:endParaRPr>
          </a:p>
          <a:p>
            <a:pPr algn="ctr">
              <a:buFont typeface="Times New Roman" pitchFamily="16" charset="0"/>
              <a:buNone/>
              <a:defRPr/>
            </a:pPr>
            <a:endParaRPr lang="fr-FR" sz="2400" dirty="0">
              <a:solidFill>
                <a:schemeClr val="accent1">
                  <a:lumMod val="60000"/>
                  <a:lumOff val="40000"/>
                </a:schemeClr>
              </a:solidFill>
              <a:latin typeface="Arial" charset="0"/>
              <a:cs typeface="Arial" charset="0"/>
            </a:endParaRPr>
          </a:p>
          <a:p>
            <a:pPr algn="ctr">
              <a:buFont typeface="Times New Roman" pitchFamily="16" charset="0"/>
              <a:buNone/>
              <a:defRPr/>
            </a:pPr>
            <a:endParaRPr lang="fr-FR" sz="2400" u="sng" dirty="0" smtClean="0">
              <a:solidFill>
                <a:srgbClr val="FFFF99"/>
              </a:solidFill>
              <a:latin typeface="Arial" charset="0"/>
              <a:cs typeface="Arial" charset="0"/>
            </a:endParaRPr>
          </a:p>
          <a:p>
            <a:pPr algn="ctr">
              <a:buFont typeface="Times New Roman" pitchFamily="16" charset="0"/>
              <a:buNone/>
              <a:defRPr/>
            </a:pPr>
            <a:r>
              <a:rPr lang="fr-FR" sz="2400" u="sng" dirty="0" smtClean="0">
                <a:solidFill>
                  <a:srgbClr val="FFFF99"/>
                </a:solidFill>
                <a:latin typeface="Arial" charset="0"/>
                <a:cs typeface="Arial" charset="0"/>
              </a:rPr>
              <a:t>Objectif </a:t>
            </a:r>
            <a:r>
              <a:rPr lang="fr-FR" sz="2400" u="sng" dirty="0">
                <a:solidFill>
                  <a:srgbClr val="FFFF99"/>
                </a:solidFill>
                <a:latin typeface="Arial" charset="0"/>
                <a:cs typeface="Arial" charset="0"/>
              </a:rPr>
              <a:t>:</a:t>
            </a:r>
          </a:p>
          <a:p>
            <a:pPr algn="ctr">
              <a:buFont typeface="Times New Roman" pitchFamily="16" charset="0"/>
              <a:buNone/>
              <a:defRPr/>
            </a:pPr>
            <a:r>
              <a:rPr lang="fr-FR" sz="2400" dirty="0">
                <a:solidFill>
                  <a:srgbClr val="FFFF99"/>
                </a:solidFill>
                <a:latin typeface="Arial" charset="0"/>
                <a:cs typeface="Arial" charset="0"/>
              </a:rPr>
              <a:t>Créer des produits et des solutions </a:t>
            </a:r>
            <a:endParaRPr lang="fr-FR" sz="2400" dirty="0" smtClean="0">
              <a:solidFill>
                <a:srgbClr val="FFFF99"/>
              </a:solidFill>
              <a:latin typeface="Arial" charset="0"/>
              <a:cs typeface="Arial" charset="0"/>
            </a:endParaRPr>
          </a:p>
          <a:p>
            <a:pPr algn="ctr">
              <a:buFont typeface="Times New Roman" pitchFamily="16" charset="0"/>
              <a:buNone/>
              <a:defRPr/>
            </a:pPr>
            <a:r>
              <a:rPr lang="fr-FR" sz="2400" dirty="0" smtClean="0">
                <a:solidFill>
                  <a:srgbClr val="FFFF99"/>
                </a:solidFill>
                <a:latin typeface="Arial" charset="0"/>
                <a:cs typeface="Arial" charset="0"/>
              </a:rPr>
              <a:t>de </a:t>
            </a:r>
            <a:r>
              <a:rPr lang="fr-FR" sz="2400" dirty="0">
                <a:solidFill>
                  <a:srgbClr val="FFFF99"/>
                </a:solidFill>
                <a:latin typeface="Arial" charset="0"/>
                <a:cs typeface="Arial" charset="0"/>
              </a:rPr>
              <a:t>plus en plus intelligents et perfectionnés.</a:t>
            </a:r>
          </a:p>
        </p:txBody>
      </p:sp>
      <p:pic>
        <p:nvPicPr>
          <p:cNvPr id="19" name="Image 10" descr="shutterstock_185385194.jpg"/>
          <p:cNvPicPr>
            <a:picLocks noChangeAspect="1"/>
          </p:cNvPicPr>
          <p:nvPr/>
        </p:nvPicPr>
        <p:blipFill>
          <a:blip r:embed="rId4" cstate="print"/>
          <a:srcRect l="12201" t="19287" r="14563" b="16927"/>
          <a:stretch>
            <a:fillRect/>
          </a:stretch>
        </p:blipFill>
        <p:spPr bwMode="auto">
          <a:xfrm>
            <a:off x="3995936" y="3068960"/>
            <a:ext cx="1728192" cy="15037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 2" descr="couv-chap1.jpg"/>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3" name="ZoneTexte 2"/>
          <p:cNvSpPr txBox="1"/>
          <p:nvPr/>
        </p:nvSpPr>
        <p:spPr>
          <a:xfrm>
            <a:off x="395536" y="2276872"/>
            <a:ext cx="3096344" cy="1754326"/>
          </a:xfrm>
          <a:prstGeom prst="rect">
            <a:avLst/>
          </a:prstGeom>
          <a:solidFill>
            <a:srgbClr val="33C6D5"/>
          </a:solidFill>
        </p:spPr>
        <p:txBody>
          <a:bodyPr wrap="square" rtlCol="0">
            <a:spAutoFit/>
          </a:bodyPr>
          <a:lstStyle/>
          <a:p>
            <a:r>
              <a:rPr lang="fr-FR" sz="3600" b="1" dirty="0" smtClean="0">
                <a:solidFill>
                  <a:schemeClr val="tx2">
                    <a:lumMod val="50000"/>
                  </a:schemeClr>
                </a:solidFill>
              </a:rPr>
              <a:t>Exemples d’applications mécatroniques</a:t>
            </a:r>
            <a:endParaRPr lang="fr-FR" sz="3600" b="1" dirty="0">
              <a:solidFill>
                <a:schemeClr val="tx2">
                  <a:lumMod val="50000"/>
                </a:schemeClr>
              </a:solidFill>
            </a:endParaRPr>
          </a:p>
        </p:txBody>
      </p:sp>
    </p:spTree>
  </p:cSld>
  <p:clrMapOvr>
    <a:masterClrMapping/>
  </p:clrMapOvr>
  <p:transition spd="slow">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2"/>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15" name="ZoneTexte 14"/>
          <p:cNvSpPr txBox="1"/>
          <p:nvPr/>
        </p:nvSpPr>
        <p:spPr>
          <a:xfrm>
            <a:off x="0" y="0"/>
            <a:ext cx="9684568" cy="1354217"/>
          </a:xfrm>
          <a:prstGeom prst="rect">
            <a:avLst/>
          </a:prstGeom>
          <a:solidFill>
            <a:srgbClr val="74D8E2"/>
          </a:solidFill>
        </p:spPr>
        <p:txBody>
          <a:bodyPr wrap="square" rtlCol="0">
            <a:spAutoFit/>
          </a:bodyPr>
          <a:lstStyle/>
          <a:p>
            <a:endParaRPr lang="fr-FR" dirty="0" smtClean="0"/>
          </a:p>
          <a:p>
            <a:pPr algn="ctr"/>
            <a:r>
              <a:rPr lang="fr-FR" sz="3200" b="1" dirty="0" smtClean="0">
                <a:solidFill>
                  <a:schemeClr val="tx2">
                    <a:lumMod val="50000"/>
                  </a:schemeClr>
                </a:solidFill>
              </a:rPr>
              <a:t>La Mécatronique au cœur de l’Innovation</a:t>
            </a:r>
          </a:p>
          <a:p>
            <a:endParaRPr lang="fr-FR" sz="3200" dirty="0"/>
          </a:p>
        </p:txBody>
      </p:sp>
      <p:pic>
        <p:nvPicPr>
          <p:cNvPr id="16" name="Picture 6" descr="http://www.acam.asso.fr/photos/chrono_trains/15-2002-2003/image004.jpg"/>
          <p:cNvPicPr>
            <a:picLocks noChangeAspect="1" noChangeArrowheads="1"/>
          </p:cNvPicPr>
          <p:nvPr/>
        </p:nvPicPr>
        <p:blipFill>
          <a:blip r:embed="rId4" cstate="print"/>
          <a:srcRect/>
          <a:stretch>
            <a:fillRect/>
          </a:stretch>
        </p:blipFill>
        <p:spPr bwMode="auto">
          <a:xfrm>
            <a:off x="1331913" y="1628775"/>
            <a:ext cx="6505575" cy="2790825"/>
          </a:xfrm>
          <a:prstGeom prst="rect">
            <a:avLst/>
          </a:prstGeom>
          <a:noFill/>
          <a:ln w="9525">
            <a:noFill/>
            <a:miter lim="800000"/>
            <a:headEnd/>
            <a:tailEnd/>
          </a:ln>
        </p:spPr>
      </p:pic>
      <p:sp>
        <p:nvSpPr>
          <p:cNvPr id="17" name="Ellipse 6"/>
          <p:cNvSpPr>
            <a:spLocks noChangeArrowheads="1"/>
          </p:cNvSpPr>
          <p:nvPr/>
        </p:nvSpPr>
        <p:spPr bwMode="auto">
          <a:xfrm>
            <a:off x="3492500" y="3573463"/>
            <a:ext cx="719138" cy="287337"/>
          </a:xfrm>
          <a:prstGeom prst="ellipse">
            <a:avLst/>
          </a:prstGeom>
          <a:noFill/>
          <a:ln w="25400" algn="ctr">
            <a:solidFill>
              <a:srgbClr val="C00000"/>
            </a:solidFill>
            <a:round/>
            <a:headEnd/>
            <a:tailEnd/>
          </a:ln>
        </p:spPr>
        <p:txBody>
          <a:bodyPr/>
          <a:lstStyle/>
          <a:p>
            <a:endParaRPr lang="fr-FR"/>
          </a:p>
        </p:txBody>
      </p:sp>
      <p:sp>
        <p:nvSpPr>
          <p:cNvPr id="18" name="Ellipse 7"/>
          <p:cNvSpPr>
            <a:spLocks noChangeArrowheads="1"/>
          </p:cNvSpPr>
          <p:nvPr/>
        </p:nvSpPr>
        <p:spPr bwMode="auto">
          <a:xfrm>
            <a:off x="5148263" y="2997200"/>
            <a:ext cx="503237" cy="503238"/>
          </a:xfrm>
          <a:prstGeom prst="ellipse">
            <a:avLst/>
          </a:prstGeom>
          <a:noFill/>
          <a:ln w="25400" algn="ctr">
            <a:solidFill>
              <a:srgbClr val="C00000"/>
            </a:solidFill>
            <a:round/>
            <a:headEnd/>
            <a:tailEnd/>
          </a:ln>
        </p:spPr>
        <p:txBody>
          <a:bodyPr/>
          <a:lstStyle/>
          <a:p>
            <a:endParaRPr lang="fr-FR"/>
          </a:p>
        </p:txBody>
      </p:sp>
      <p:sp>
        <p:nvSpPr>
          <p:cNvPr id="19" name="Ellipse 6"/>
          <p:cNvSpPr>
            <a:spLocks noChangeArrowheads="1"/>
          </p:cNvSpPr>
          <p:nvPr/>
        </p:nvSpPr>
        <p:spPr bwMode="auto">
          <a:xfrm rot="-5566803">
            <a:off x="2357438" y="2211388"/>
            <a:ext cx="719137" cy="287337"/>
          </a:xfrm>
          <a:prstGeom prst="ellipse">
            <a:avLst/>
          </a:prstGeom>
          <a:noFill/>
          <a:ln w="25400" algn="ctr">
            <a:solidFill>
              <a:srgbClr val="C00000"/>
            </a:solidFill>
            <a:round/>
            <a:headEnd/>
            <a:tailEnd/>
          </a:ln>
        </p:spPr>
        <p:txBody>
          <a:bodyPr/>
          <a:lstStyle/>
          <a:p>
            <a:endParaRPr lang="fr-FR"/>
          </a:p>
        </p:txBody>
      </p:sp>
      <p:sp>
        <p:nvSpPr>
          <p:cNvPr id="20" name="Ellipse 6"/>
          <p:cNvSpPr>
            <a:spLocks noChangeArrowheads="1"/>
          </p:cNvSpPr>
          <p:nvPr/>
        </p:nvSpPr>
        <p:spPr bwMode="auto">
          <a:xfrm>
            <a:off x="1979613" y="2420938"/>
            <a:ext cx="647700" cy="576262"/>
          </a:xfrm>
          <a:prstGeom prst="ellipse">
            <a:avLst/>
          </a:prstGeom>
          <a:noFill/>
          <a:ln w="25400" algn="ctr">
            <a:solidFill>
              <a:srgbClr val="C00000"/>
            </a:solidFill>
            <a:round/>
            <a:headEnd/>
            <a:tailEnd/>
          </a:ln>
        </p:spPr>
        <p:txBody>
          <a:bodyPr/>
          <a:lstStyle/>
          <a:p>
            <a:endParaRPr lang="fr-FR"/>
          </a:p>
        </p:txBody>
      </p:sp>
      <p:pic>
        <p:nvPicPr>
          <p:cNvPr id="21" name="Picture 9" descr="http://t3.gstatic.com/images?q=tbn:ANd9GcSwUKWWtiIrxyOaIqWwAtSlxJOsXsR1CnW3yd5FEfKyC095hwK78pJKME4ySA"/>
          <p:cNvPicPr>
            <a:picLocks noChangeAspect="1" noChangeArrowheads="1"/>
          </p:cNvPicPr>
          <p:nvPr/>
        </p:nvPicPr>
        <p:blipFill>
          <a:blip r:embed="rId5" cstate="print"/>
          <a:srcRect/>
          <a:stretch>
            <a:fillRect/>
          </a:stretch>
        </p:blipFill>
        <p:spPr bwMode="auto">
          <a:xfrm rot="-2272227">
            <a:off x="500063" y="4995863"/>
            <a:ext cx="1574800" cy="646112"/>
          </a:xfrm>
          <a:prstGeom prst="rect">
            <a:avLst/>
          </a:prstGeom>
          <a:noFill/>
          <a:ln w="9525">
            <a:noFill/>
            <a:miter lim="800000"/>
            <a:headEnd/>
            <a:tailEnd/>
          </a:ln>
        </p:spPr>
      </p:pic>
      <p:pic>
        <p:nvPicPr>
          <p:cNvPr id="22" name="Picture 11" descr="http://image.made-in-china.com/2f0j00qvitbLlyEOcp/Hydraulic-Orbit-Motor-BMT-OMT-Series-.jpg"/>
          <p:cNvPicPr>
            <a:picLocks noChangeAspect="1" noChangeArrowheads="1"/>
          </p:cNvPicPr>
          <p:nvPr/>
        </p:nvPicPr>
        <p:blipFill>
          <a:blip r:embed="rId6" cstate="print"/>
          <a:srcRect/>
          <a:stretch>
            <a:fillRect/>
          </a:stretch>
        </p:blipFill>
        <p:spPr bwMode="auto">
          <a:xfrm>
            <a:off x="2268538" y="4941888"/>
            <a:ext cx="1731962" cy="908050"/>
          </a:xfrm>
          <a:prstGeom prst="rect">
            <a:avLst/>
          </a:prstGeom>
          <a:noFill/>
          <a:ln w="9525">
            <a:noFill/>
            <a:miter lim="800000"/>
            <a:headEnd/>
            <a:tailEnd/>
          </a:ln>
        </p:spPr>
      </p:pic>
      <p:pic>
        <p:nvPicPr>
          <p:cNvPr id="23" name="Image 11" descr="bbbbbbclbddigge023.jpg"/>
          <p:cNvPicPr>
            <a:picLocks noChangeAspect="1"/>
          </p:cNvPicPr>
          <p:nvPr/>
        </p:nvPicPr>
        <p:blipFill>
          <a:blip r:embed="rId7" cstate="print"/>
          <a:srcRect l="19067" t="17691" r="24724"/>
          <a:stretch>
            <a:fillRect/>
          </a:stretch>
        </p:blipFill>
        <p:spPr bwMode="auto">
          <a:xfrm>
            <a:off x="4427538" y="4724400"/>
            <a:ext cx="1176337" cy="1152525"/>
          </a:xfrm>
          <a:prstGeom prst="rect">
            <a:avLst/>
          </a:prstGeom>
          <a:noFill/>
          <a:ln w="9525">
            <a:noFill/>
            <a:miter lim="800000"/>
            <a:headEnd/>
            <a:tailEnd/>
          </a:ln>
        </p:spPr>
      </p:pic>
      <p:pic>
        <p:nvPicPr>
          <p:cNvPr id="24" name="Picture 13" descr="http://www.skf.com/binary/137-39699/150x150/Sensor-bearing.jpg"/>
          <p:cNvPicPr>
            <a:picLocks noChangeAspect="1" noChangeArrowheads="1"/>
          </p:cNvPicPr>
          <p:nvPr/>
        </p:nvPicPr>
        <p:blipFill>
          <a:blip r:embed="rId8" cstate="print"/>
          <a:srcRect l="15466" r="9416" b="3850"/>
          <a:stretch>
            <a:fillRect/>
          </a:stretch>
        </p:blipFill>
        <p:spPr bwMode="auto">
          <a:xfrm>
            <a:off x="5940425" y="4581525"/>
            <a:ext cx="1125538" cy="1439863"/>
          </a:xfrm>
          <a:prstGeom prst="rect">
            <a:avLst/>
          </a:prstGeom>
          <a:noFill/>
          <a:ln w="9525">
            <a:noFill/>
            <a:miter lim="800000"/>
            <a:headEnd/>
            <a:tailEnd/>
          </a:ln>
        </p:spPr>
      </p:pic>
      <p:pic>
        <p:nvPicPr>
          <p:cNvPr id="25" name="Image 16" descr="techne V-ring VA.gif"/>
          <p:cNvPicPr>
            <a:picLocks noChangeAspect="1"/>
          </p:cNvPicPr>
          <p:nvPr/>
        </p:nvPicPr>
        <p:blipFill>
          <a:blip r:embed="rId9" cstate="print"/>
          <a:srcRect l="7178" r="10269" b="44810"/>
          <a:stretch>
            <a:fillRect/>
          </a:stretch>
        </p:blipFill>
        <p:spPr bwMode="auto">
          <a:xfrm rot="-3546791">
            <a:off x="7462838" y="4840287"/>
            <a:ext cx="1187450" cy="103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2"/>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15" name="ZoneTexte 14"/>
          <p:cNvSpPr txBox="1"/>
          <p:nvPr/>
        </p:nvSpPr>
        <p:spPr>
          <a:xfrm>
            <a:off x="0" y="0"/>
            <a:ext cx="9684568" cy="1354217"/>
          </a:xfrm>
          <a:prstGeom prst="rect">
            <a:avLst/>
          </a:prstGeom>
          <a:solidFill>
            <a:srgbClr val="74D8E2"/>
          </a:solidFill>
        </p:spPr>
        <p:txBody>
          <a:bodyPr wrap="square" rtlCol="0">
            <a:spAutoFit/>
          </a:bodyPr>
          <a:lstStyle/>
          <a:p>
            <a:endParaRPr lang="fr-FR" dirty="0" smtClean="0"/>
          </a:p>
          <a:p>
            <a:pPr algn="ctr"/>
            <a:r>
              <a:rPr lang="fr-FR" sz="3200" b="1" dirty="0" smtClean="0">
                <a:solidFill>
                  <a:schemeClr val="tx2">
                    <a:lumMod val="50000"/>
                  </a:schemeClr>
                </a:solidFill>
              </a:rPr>
              <a:t>La Mécatronique au cœur de l’Innovation</a:t>
            </a:r>
          </a:p>
          <a:p>
            <a:endParaRPr lang="fr-FR" sz="3200" dirty="0"/>
          </a:p>
        </p:txBody>
      </p:sp>
      <p:sp>
        <p:nvSpPr>
          <p:cNvPr id="4" name="ZoneTexte 5"/>
          <p:cNvSpPr txBox="1">
            <a:spLocks noChangeArrowheads="1"/>
          </p:cNvSpPr>
          <p:nvPr/>
        </p:nvSpPr>
        <p:spPr bwMode="auto">
          <a:xfrm>
            <a:off x="0" y="4797425"/>
            <a:ext cx="9684568" cy="830263"/>
          </a:xfrm>
          <a:prstGeom prst="rect">
            <a:avLst/>
          </a:prstGeom>
          <a:noFill/>
          <a:ln w="9525">
            <a:noFill/>
            <a:miter lim="800000"/>
            <a:headEnd/>
            <a:tailEnd/>
          </a:ln>
        </p:spPr>
        <p:txBody>
          <a:bodyPr wrap="square">
            <a:spAutoFit/>
          </a:bodyPr>
          <a:lstStyle/>
          <a:p>
            <a:pPr algn="ctr"/>
            <a:r>
              <a:rPr lang="fr-FR" sz="2400" b="1" dirty="0">
                <a:solidFill>
                  <a:srgbClr val="33C6D5"/>
                </a:solidFill>
              </a:rPr>
              <a:t>Le roulement capteur à l’origine du système </a:t>
            </a:r>
            <a:r>
              <a:rPr lang="fr-FR" sz="2400" b="1" dirty="0" smtClean="0">
                <a:solidFill>
                  <a:srgbClr val="33C6D5"/>
                </a:solidFill>
              </a:rPr>
              <a:t>ABS :</a:t>
            </a:r>
            <a:endParaRPr lang="fr-FR" sz="2400" b="1" dirty="0">
              <a:solidFill>
                <a:srgbClr val="33C6D5"/>
              </a:solidFill>
            </a:endParaRPr>
          </a:p>
          <a:p>
            <a:pPr algn="ctr"/>
            <a:r>
              <a:rPr lang="fr-FR" sz="2400" b="1" dirty="0">
                <a:solidFill>
                  <a:srgbClr val="33C6D5"/>
                </a:solidFill>
              </a:rPr>
              <a:t>contrôle la vitesse de la roue, la vibration, l’usure…</a:t>
            </a:r>
          </a:p>
        </p:txBody>
      </p:sp>
      <p:pic>
        <p:nvPicPr>
          <p:cNvPr id="5" name="Picture 2"/>
          <p:cNvPicPr>
            <a:picLocks noChangeAspect="1" noChangeArrowheads="1"/>
          </p:cNvPicPr>
          <p:nvPr/>
        </p:nvPicPr>
        <p:blipFill>
          <a:blip r:embed="rId4" cstate="print"/>
          <a:srcRect/>
          <a:stretch>
            <a:fillRect/>
          </a:stretch>
        </p:blipFill>
        <p:spPr bwMode="auto">
          <a:xfrm>
            <a:off x="5795963" y="2349500"/>
            <a:ext cx="2354262" cy="1916113"/>
          </a:xfrm>
          <a:prstGeom prst="rect">
            <a:avLst/>
          </a:prstGeom>
          <a:noFill/>
          <a:ln w="9525">
            <a:noFill/>
            <a:miter lim="800000"/>
            <a:headEnd/>
            <a:tailEnd/>
          </a:ln>
        </p:spPr>
      </p:pic>
      <p:pic>
        <p:nvPicPr>
          <p:cNvPr id="6" name="Picture 4" descr="http://showrooms.volkswagen.ch/etc/medialib/vwcms/virtualmaster/cml/company/innovation___technik/assistenzsysteme/brems_assist.Par.0003.Image.jpg/7a.jpg"/>
          <p:cNvPicPr>
            <a:picLocks noChangeAspect="1" noChangeArrowheads="1"/>
          </p:cNvPicPr>
          <p:nvPr/>
        </p:nvPicPr>
        <p:blipFill>
          <a:blip r:embed="rId5" cstate="print"/>
          <a:srcRect/>
          <a:stretch>
            <a:fillRect/>
          </a:stretch>
        </p:blipFill>
        <p:spPr bwMode="auto">
          <a:xfrm>
            <a:off x="1403350" y="1989138"/>
            <a:ext cx="3838575" cy="244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2"/>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15" name="ZoneTexte 14"/>
          <p:cNvSpPr txBox="1"/>
          <p:nvPr/>
        </p:nvSpPr>
        <p:spPr>
          <a:xfrm>
            <a:off x="0" y="0"/>
            <a:ext cx="9684568" cy="1354217"/>
          </a:xfrm>
          <a:prstGeom prst="rect">
            <a:avLst/>
          </a:prstGeom>
          <a:solidFill>
            <a:srgbClr val="74D8E2"/>
          </a:solidFill>
        </p:spPr>
        <p:txBody>
          <a:bodyPr wrap="square" rtlCol="0">
            <a:spAutoFit/>
          </a:bodyPr>
          <a:lstStyle/>
          <a:p>
            <a:endParaRPr lang="fr-FR" dirty="0" smtClean="0"/>
          </a:p>
          <a:p>
            <a:pPr algn="ctr"/>
            <a:r>
              <a:rPr lang="fr-FR" sz="3200" b="1" dirty="0" smtClean="0">
                <a:solidFill>
                  <a:schemeClr val="tx2">
                    <a:lumMod val="50000"/>
                  </a:schemeClr>
                </a:solidFill>
              </a:rPr>
              <a:t>La Mécatronique au cœur de l’Innovation</a:t>
            </a:r>
          </a:p>
          <a:p>
            <a:endParaRPr lang="fr-FR" sz="3200" dirty="0"/>
          </a:p>
        </p:txBody>
      </p:sp>
      <p:pic>
        <p:nvPicPr>
          <p:cNvPr id="4" name="Picture 9" descr="http://monnier-pmd.fr/wp-content/uploads/2012/03/motoreducteur-SEW-moto-r%C3%A9ducteur-Serie-K.jpg"/>
          <p:cNvPicPr>
            <a:picLocks noChangeAspect="1" noChangeArrowheads="1"/>
          </p:cNvPicPr>
          <p:nvPr/>
        </p:nvPicPr>
        <p:blipFill>
          <a:blip r:embed="rId4" cstate="print"/>
          <a:srcRect/>
          <a:stretch>
            <a:fillRect/>
          </a:stretch>
        </p:blipFill>
        <p:spPr bwMode="auto">
          <a:xfrm>
            <a:off x="6247010" y="5047704"/>
            <a:ext cx="2105025" cy="1050925"/>
          </a:xfrm>
          <a:prstGeom prst="rect">
            <a:avLst/>
          </a:prstGeom>
          <a:noFill/>
          <a:ln w="9525">
            <a:noFill/>
            <a:miter lim="800000"/>
            <a:headEnd/>
            <a:tailEnd/>
          </a:ln>
        </p:spPr>
      </p:pic>
      <p:pic>
        <p:nvPicPr>
          <p:cNvPr id="5" name="Image 9" descr="eolienne.jpg"/>
          <p:cNvPicPr>
            <a:picLocks noChangeAspect="1"/>
          </p:cNvPicPr>
          <p:nvPr/>
        </p:nvPicPr>
        <p:blipFill>
          <a:blip r:embed="rId5" cstate="print"/>
          <a:srcRect/>
          <a:stretch>
            <a:fillRect/>
          </a:stretch>
        </p:blipFill>
        <p:spPr bwMode="auto">
          <a:xfrm>
            <a:off x="539552" y="1412776"/>
            <a:ext cx="4410347" cy="2941368"/>
          </a:xfrm>
          <a:prstGeom prst="rect">
            <a:avLst/>
          </a:prstGeom>
          <a:noFill/>
          <a:ln w="9525">
            <a:noFill/>
            <a:miter lim="800000"/>
            <a:headEnd/>
            <a:tailEnd/>
          </a:ln>
        </p:spPr>
      </p:pic>
      <p:pic>
        <p:nvPicPr>
          <p:cNvPr id="6" name="Image 11" descr="frein DH15P_NEU siam ringspann.jpg"/>
          <p:cNvPicPr>
            <a:picLocks noChangeAspect="1"/>
          </p:cNvPicPr>
          <p:nvPr/>
        </p:nvPicPr>
        <p:blipFill>
          <a:blip r:embed="rId6" cstate="print"/>
          <a:srcRect l="19289" t="20517" r="19289" b="12872"/>
          <a:stretch>
            <a:fillRect/>
          </a:stretch>
        </p:blipFill>
        <p:spPr bwMode="auto">
          <a:xfrm>
            <a:off x="4086423" y="4903242"/>
            <a:ext cx="1512887" cy="1182687"/>
          </a:xfrm>
          <a:prstGeom prst="rect">
            <a:avLst/>
          </a:prstGeom>
          <a:noFill/>
          <a:ln w="9525">
            <a:noFill/>
            <a:miter lim="800000"/>
            <a:headEnd/>
            <a:tailEnd/>
          </a:ln>
        </p:spPr>
      </p:pic>
      <p:pic>
        <p:nvPicPr>
          <p:cNvPr id="7" name="Picture 13" descr="http://www.projet-eolien-pallieres.fr/library/image/nacelle2.jpg"/>
          <p:cNvPicPr>
            <a:picLocks noChangeAspect="1" noChangeArrowheads="1"/>
          </p:cNvPicPr>
          <p:nvPr/>
        </p:nvPicPr>
        <p:blipFill>
          <a:blip r:embed="rId7" cstate="print"/>
          <a:srcRect/>
          <a:stretch>
            <a:fillRect/>
          </a:stretch>
        </p:blipFill>
        <p:spPr bwMode="auto">
          <a:xfrm>
            <a:off x="5148064" y="1412776"/>
            <a:ext cx="4171270" cy="2952328"/>
          </a:xfrm>
          <a:prstGeom prst="rect">
            <a:avLst/>
          </a:prstGeom>
          <a:noFill/>
          <a:ln w="9525">
            <a:noFill/>
            <a:miter lim="800000"/>
            <a:headEnd/>
            <a:tailEnd/>
          </a:ln>
        </p:spPr>
      </p:pic>
      <p:pic>
        <p:nvPicPr>
          <p:cNvPr id="8" name="Picture 15" descr="http://img.directindustry.fr/images_di/photo-g/couronnes-orientation-billes-61728-2829123.jpg"/>
          <p:cNvPicPr>
            <a:picLocks noChangeAspect="1" noChangeArrowheads="1"/>
          </p:cNvPicPr>
          <p:nvPr/>
        </p:nvPicPr>
        <p:blipFill>
          <a:blip r:embed="rId8" cstate="print"/>
          <a:srcRect/>
          <a:stretch>
            <a:fillRect/>
          </a:stretch>
        </p:blipFill>
        <p:spPr bwMode="auto">
          <a:xfrm>
            <a:off x="1494035" y="4903242"/>
            <a:ext cx="2054225" cy="1262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2"/>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15" name="ZoneTexte 14"/>
          <p:cNvSpPr txBox="1"/>
          <p:nvPr/>
        </p:nvSpPr>
        <p:spPr>
          <a:xfrm>
            <a:off x="0" y="0"/>
            <a:ext cx="9684568" cy="1354217"/>
          </a:xfrm>
          <a:prstGeom prst="rect">
            <a:avLst/>
          </a:prstGeom>
          <a:solidFill>
            <a:srgbClr val="74D8E2"/>
          </a:solidFill>
        </p:spPr>
        <p:txBody>
          <a:bodyPr wrap="square" rtlCol="0">
            <a:spAutoFit/>
          </a:bodyPr>
          <a:lstStyle/>
          <a:p>
            <a:endParaRPr lang="fr-FR" dirty="0" smtClean="0"/>
          </a:p>
          <a:p>
            <a:pPr algn="ctr"/>
            <a:r>
              <a:rPr lang="fr-FR" sz="3200" b="1" dirty="0" smtClean="0">
                <a:solidFill>
                  <a:schemeClr val="tx2">
                    <a:lumMod val="50000"/>
                  </a:schemeClr>
                </a:solidFill>
              </a:rPr>
              <a:t>La Mécatronique au cœur de l’Innovation</a:t>
            </a:r>
          </a:p>
          <a:p>
            <a:endParaRPr lang="fr-FR" sz="3200" dirty="0"/>
          </a:p>
        </p:txBody>
      </p:sp>
      <p:sp>
        <p:nvSpPr>
          <p:cNvPr id="4" name="ZoneTexte 5"/>
          <p:cNvSpPr txBox="1">
            <a:spLocks noChangeArrowheads="1"/>
          </p:cNvSpPr>
          <p:nvPr/>
        </p:nvSpPr>
        <p:spPr bwMode="auto">
          <a:xfrm>
            <a:off x="0" y="4797152"/>
            <a:ext cx="9684567" cy="1200329"/>
          </a:xfrm>
          <a:prstGeom prst="rect">
            <a:avLst/>
          </a:prstGeom>
          <a:noFill/>
          <a:ln w="9525">
            <a:noFill/>
            <a:miter lim="800000"/>
            <a:headEnd/>
            <a:tailEnd/>
          </a:ln>
        </p:spPr>
        <p:txBody>
          <a:bodyPr wrap="square">
            <a:spAutoFit/>
          </a:bodyPr>
          <a:lstStyle/>
          <a:p>
            <a:pPr algn="ctr"/>
            <a:r>
              <a:rPr lang="fr-FR" sz="2400" b="1" dirty="0">
                <a:solidFill>
                  <a:srgbClr val="33C6D5"/>
                </a:solidFill>
              </a:rPr>
              <a:t>Dans les laboratoires médicaux :</a:t>
            </a:r>
          </a:p>
          <a:p>
            <a:pPr algn="ctr"/>
            <a:r>
              <a:rPr lang="fr-FR" sz="2400" b="1" dirty="0">
                <a:solidFill>
                  <a:srgbClr val="33C6D5"/>
                </a:solidFill>
              </a:rPr>
              <a:t>Manipulation et positionnement précis des liquides et des échantillons grâce aux systèmes d’automatisation pneumatiques et électriques.</a:t>
            </a:r>
          </a:p>
        </p:txBody>
      </p:sp>
      <p:pic>
        <p:nvPicPr>
          <p:cNvPr id="5" name="Picture 4"/>
          <p:cNvPicPr>
            <a:picLocks noChangeAspect="1" noChangeArrowheads="1"/>
          </p:cNvPicPr>
          <p:nvPr/>
        </p:nvPicPr>
        <p:blipFill>
          <a:blip r:embed="rId4" cstate="print"/>
          <a:srcRect/>
          <a:stretch>
            <a:fillRect/>
          </a:stretch>
        </p:blipFill>
        <p:spPr bwMode="auto">
          <a:xfrm>
            <a:off x="467544" y="1628800"/>
            <a:ext cx="3956834" cy="2880320"/>
          </a:xfrm>
          <a:prstGeom prst="rect">
            <a:avLst/>
          </a:prstGeom>
          <a:noFill/>
          <a:ln w="9525">
            <a:noFill/>
            <a:miter lim="800000"/>
            <a:headEnd/>
            <a:tailEnd/>
          </a:ln>
        </p:spPr>
      </p:pic>
      <p:pic>
        <p:nvPicPr>
          <p:cNvPr id="6" name="Image 10" descr="Innovation_15017c_7.jpg"/>
          <p:cNvPicPr>
            <a:picLocks noChangeAspect="1"/>
          </p:cNvPicPr>
          <p:nvPr/>
        </p:nvPicPr>
        <p:blipFill>
          <a:blip r:embed="rId5" cstate="print"/>
          <a:srcRect/>
          <a:stretch>
            <a:fillRect/>
          </a:stretch>
        </p:blipFill>
        <p:spPr bwMode="auto">
          <a:xfrm>
            <a:off x="4921250" y="1574769"/>
            <a:ext cx="3971230" cy="29784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2"/>
          <p:cNvPicPr>
            <a:picLocks noChangeAspect="1"/>
          </p:cNvPicPr>
          <p:nvPr/>
        </p:nvPicPr>
        <p:blipFill>
          <a:blip r:embed="rId3" cstate="print"/>
          <a:srcRect/>
          <a:stretch>
            <a:fillRect/>
          </a:stretch>
        </p:blipFill>
        <p:spPr bwMode="auto">
          <a:xfrm>
            <a:off x="0" y="0"/>
            <a:ext cx="9704388" cy="6858000"/>
          </a:xfrm>
          <a:prstGeom prst="rect">
            <a:avLst/>
          </a:prstGeom>
          <a:noFill/>
          <a:ln w="9525">
            <a:noFill/>
            <a:miter lim="800000"/>
            <a:headEnd/>
            <a:tailEnd/>
          </a:ln>
        </p:spPr>
      </p:pic>
      <p:sp>
        <p:nvSpPr>
          <p:cNvPr id="15" name="ZoneTexte 14"/>
          <p:cNvSpPr txBox="1"/>
          <p:nvPr/>
        </p:nvSpPr>
        <p:spPr>
          <a:xfrm>
            <a:off x="0" y="0"/>
            <a:ext cx="9684568" cy="1354217"/>
          </a:xfrm>
          <a:prstGeom prst="rect">
            <a:avLst/>
          </a:prstGeom>
          <a:solidFill>
            <a:srgbClr val="74D8E2"/>
          </a:solidFill>
        </p:spPr>
        <p:txBody>
          <a:bodyPr wrap="square" rtlCol="0">
            <a:spAutoFit/>
          </a:bodyPr>
          <a:lstStyle/>
          <a:p>
            <a:endParaRPr lang="fr-FR" dirty="0" smtClean="0"/>
          </a:p>
          <a:p>
            <a:pPr algn="ctr"/>
            <a:r>
              <a:rPr lang="fr-FR" sz="3200" b="1" dirty="0" smtClean="0">
                <a:solidFill>
                  <a:schemeClr val="tx2">
                    <a:lumMod val="50000"/>
                  </a:schemeClr>
                </a:solidFill>
              </a:rPr>
              <a:t>La Mécatronique au cœur de l’Innovation</a:t>
            </a:r>
          </a:p>
          <a:p>
            <a:endParaRPr lang="fr-FR" sz="3200" dirty="0"/>
          </a:p>
        </p:txBody>
      </p:sp>
      <p:sp>
        <p:nvSpPr>
          <p:cNvPr id="4" name="ZoneTexte 5"/>
          <p:cNvSpPr txBox="1">
            <a:spLocks noChangeArrowheads="1"/>
          </p:cNvSpPr>
          <p:nvPr/>
        </p:nvSpPr>
        <p:spPr bwMode="auto">
          <a:xfrm>
            <a:off x="0" y="4596854"/>
            <a:ext cx="9684567" cy="1568450"/>
          </a:xfrm>
          <a:prstGeom prst="rect">
            <a:avLst/>
          </a:prstGeom>
          <a:noFill/>
          <a:ln w="9525">
            <a:noFill/>
            <a:miter lim="800000"/>
            <a:headEnd/>
            <a:tailEnd/>
          </a:ln>
        </p:spPr>
        <p:txBody>
          <a:bodyPr wrap="square">
            <a:spAutoFit/>
          </a:bodyPr>
          <a:lstStyle/>
          <a:p>
            <a:pPr algn="ctr"/>
            <a:r>
              <a:rPr lang="fr-FR" sz="2400" b="1" dirty="0">
                <a:solidFill>
                  <a:srgbClr val="33C6D5"/>
                </a:solidFill>
              </a:rPr>
              <a:t>Le toit du stade de foot de Lille déplacé grâce à des vérins hydrauliques </a:t>
            </a:r>
            <a:r>
              <a:rPr lang="fr-FR" sz="2400" b="1" dirty="0" smtClean="0">
                <a:solidFill>
                  <a:srgbClr val="33C6D5"/>
                </a:solidFill>
              </a:rPr>
              <a:t>à </a:t>
            </a:r>
            <a:r>
              <a:rPr lang="fr-FR" sz="2400" b="1" dirty="0">
                <a:solidFill>
                  <a:srgbClr val="33C6D5"/>
                </a:solidFill>
              </a:rPr>
              <a:t>capteurs intégrés.</a:t>
            </a:r>
          </a:p>
          <a:p>
            <a:pPr algn="ctr"/>
            <a:r>
              <a:rPr lang="fr-FR" sz="2400" b="1" smtClean="0">
                <a:solidFill>
                  <a:srgbClr val="33C6D5"/>
                </a:solidFill>
              </a:rPr>
              <a:t>Ils permettent </a:t>
            </a:r>
            <a:r>
              <a:rPr lang="fr-FR" sz="2400" b="1" dirty="0">
                <a:solidFill>
                  <a:srgbClr val="33C6D5"/>
                </a:solidFill>
              </a:rPr>
              <a:t>de déplacer une lourde charge à faible vitesse et facilitent la maintenance et la sécurité.</a:t>
            </a:r>
          </a:p>
        </p:txBody>
      </p:sp>
      <p:pic>
        <p:nvPicPr>
          <p:cNvPr id="5" name="Image 6" descr="grand_stade01.gif"/>
          <p:cNvPicPr>
            <a:picLocks noChangeAspect="1"/>
          </p:cNvPicPr>
          <p:nvPr/>
        </p:nvPicPr>
        <p:blipFill>
          <a:blip r:embed="rId4" cstate="print"/>
          <a:srcRect/>
          <a:stretch>
            <a:fillRect/>
          </a:stretch>
        </p:blipFill>
        <p:spPr bwMode="auto">
          <a:xfrm>
            <a:off x="673438" y="1628775"/>
            <a:ext cx="4619288" cy="2664321"/>
          </a:xfrm>
          <a:prstGeom prst="rect">
            <a:avLst/>
          </a:prstGeom>
          <a:noFill/>
          <a:ln w="9525">
            <a:noFill/>
            <a:miter lim="800000"/>
            <a:headEnd/>
            <a:tailEnd/>
          </a:ln>
        </p:spPr>
      </p:pic>
      <p:pic>
        <p:nvPicPr>
          <p:cNvPr id="6" name="Picture 8" descr="http://www.hydraulichoistcylinder.com/photo/pl301294-qppy_flat_gate_max_diameter_1200mm_telescopic_hydraulic_cylinder.jpg"/>
          <p:cNvPicPr>
            <a:picLocks noChangeAspect="1" noChangeArrowheads="1"/>
          </p:cNvPicPr>
          <p:nvPr/>
        </p:nvPicPr>
        <p:blipFill>
          <a:blip r:embed="rId5" cstate="print"/>
          <a:srcRect/>
          <a:stretch>
            <a:fillRect/>
          </a:stretch>
        </p:blipFill>
        <p:spPr bwMode="auto">
          <a:xfrm>
            <a:off x="5652120" y="1628800"/>
            <a:ext cx="3736094" cy="2664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TotalTime>
  <Words>5221</Words>
  <Application>Microsoft Office PowerPoint</Application>
  <PresentationFormat>Affichage à l'écran (4:3)</PresentationFormat>
  <Paragraphs>416</Paragraphs>
  <Slides>27</Slides>
  <Notes>27</Notes>
  <HiddenSlides>0</HiddenSlides>
  <MMClips>0</MMClips>
  <ScaleCrop>false</ScaleCrop>
  <HeadingPairs>
    <vt:vector size="4" baseType="variant">
      <vt:variant>
        <vt:lpstr>Thème</vt:lpstr>
      </vt:variant>
      <vt:variant>
        <vt:i4>1</vt:i4>
      </vt:variant>
      <vt:variant>
        <vt:lpstr>Titres des diapositives</vt:lpstr>
      </vt:variant>
      <vt:variant>
        <vt:i4>27</vt:i4>
      </vt:variant>
    </vt:vector>
  </HeadingPairs>
  <TitlesOfParts>
    <vt:vector size="28"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Your User Name</dc:creator>
  <cp:lastModifiedBy>laurence</cp:lastModifiedBy>
  <cp:revision>14</cp:revision>
  <dcterms:created xsi:type="dcterms:W3CDTF">2014-12-09T13:34:52Z</dcterms:created>
  <dcterms:modified xsi:type="dcterms:W3CDTF">2016-12-04T17:33:53Z</dcterms:modified>
</cp:coreProperties>
</file>